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5" r:id="rId8"/>
    <p:sldId id="262" r:id="rId9"/>
    <p:sldId id="263" r:id="rId10"/>
    <p:sldId id="264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00FF"/>
    <a:srgbClr val="6600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0" y="0"/>
            <a:ext cx="9144000" cy="6956524"/>
            <a:chOff x="0" y="0"/>
            <a:chExt cx="9144000" cy="6956524"/>
          </a:xfrm>
        </p:grpSpPr>
        <p:pic>
          <p:nvPicPr>
            <p:cNvPr id="6" name="Picture 5" descr="Beautiful-Rose-Flowers-Pictures-And-Wallpapers6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438400" y="0"/>
              <a:ext cx="6705600" cy="3276600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>
              <a:off x="3810000" y="3429000"/>
              <a:ext cx="1672253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bn-BD" sz="4400" dirty="0" smtClean="0">
                  <a:solidFill>
                    <a:srgbClr val="C00000"/>
                  </a:solidFill>
                  <a:latin typeface="NikoshBAN" pitchFamily="2" charset="0"/>
                  <a:cs typeface="NikoshBAN" pitchFamily="2" charset="0"/>
                </a:rPr>
                <a:t>পরিচিতি</a:t>
              </a:r>
              <a:endParaRPr lang="en-US" sz="44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0" y="4648200"/>
              <a:ext cx="5014514" cy="23083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bn-BD" sz="3600" dirty="0" smtClean="0">
                  <a:solidFill>
                    <a:srgbClr val="0000FF"/>
                  </a:solidFill>
                  <a:latin typeface="NikoshBAN" pitchFamily="2" charset="0"/>
                  <a:cs typeface="NikoshBAN" pitchFamily="2" charset="0"/>
                </a:rPr>
                <a:t>মোঃ মনোয়ারুল হক</a:t>
              </a:r>
            </a:p>
            <a:p>
              <a:r>
                <a:rPr lang="bn-BD" sz="3600" dirty="0" smtClean="0">
                  <a:solidFill>
                    <a:srgbClr val="0000FF"/>
                  </a:solidFill>
                  <a:latin typeface="NikoshBAN" pitchFamily="2" charset="0"/>
                  <a:cs typeface="NikoshBAN" pitchFamily="2" charset="0"/>
                </a:rPr>
                <a:t>সহকারী শিক্ষক</a:t>
              </a:r>
            </a:p>
            <a:p>
              <a:r>
                <a:rPr lang="bn-BD" sz="3600" dirty="0" smtClean="0">
                  <a:solidFill>
                    <a:srgbClr val="0000FF"/>
                  </a:solidFill>
                  <a:latin typeface="NikoshBAN" pitchFamily="2" charset="0"/>
                  <a:cs typeface="NikoshBAN" pitchFamily="2" charset="0"/>
                </a:rPr>
                <a:t>জামিরা সরকারী প্রাথমিক বিদ্যালয়</a:t>
              </a:r>
            </a:p>
            <a:p>
              <a:r>
                <a:rPr lang="bn-BD" sz="3600" dirty="0" smtClean="0">
                  <a:solidFill>
                    <a:srgbClr val="0000FF"/>
                  </a:solidFill>
                  <a:latin typeface="NikoshBAN" pitchFamily="2" charset="0"/>
                  <a:cs typeface="NikoshBAN" pitchFamily="2" charset="0"/>
                </a:rPr>
                <a:t>পুঠিয়া, রাজশাহী।</a:t>
              </a:r>
              <a:endParaRPr lang="en-US" sz="3600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4996711" y="4724400"/>
              <a:ext cx="4147289" cy="1446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bn-BD" sz="4400" dirty="0" smtClean="0">
                  <a:solidFill>
                    <a:srgbClr val="FF00FF"/>
                  </a:solidFill>
                  <a:latin typeface="NikoshBAN" pitchFamily="2" charset="0"/>
                  <a:cs typeface="NikoshBAN" pitchFamily="2" charset="0"/>
                </a:rPr>
                <a:t>শ্রেণিঃ তৃতীয়</a:t>
              </a:r>
            </a:p>
            <a:p>
              <a:r>
                <a:rPr lang="bn-BD" sz="4400" dirty="0" smtClean="0">
                  <a:solidFill>
                    <a:srgbClr val="FF00FF"/>
                  </a:solidFill>
                  <a:latin typeface="NikoshBAN" pitchFamily="2" charset="0"/>
                  <a:cs typeface="NikoshBAN" pitchFamily="2" charset="0"/>
                </a:rPr>
                <a:t>বিষয়ঃ প্রাথমিক গণিত </a:t>
              </a:r>
              <a:endParaRPr lang="en-US" sz="4400" dirty="0">
                <a:solidFill>
                  <a:srgbClr val="FF00FF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cxnSp>
          <p:nvCxnSpPr>
            <p:cNvPr id="11" name="Straight Connector 10"/>
            <p:cNvCxnSpPr/>
            <p:nvPr/>
          </p:nvCxnSpPr>
          <p:spPr>
            <a:xfrm rot="5400000">
              <a:off x="3657600" y="5562600"/>
              <a:ext cx="25908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3429000" y="3429000"/>
              <a:ext cx="22098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rot="5400000">
              <a:off x="5334000" y="3733800"/>
              <a:ext cx="6096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rot="5400000">
              <a:off x="3124200" y="3733800"/>
              <a:ext cx="6096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3429000" y="4038600"/>
              <a:ext cx="22098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TextBox 16"/>
          <p:cNvSpPr txBox="1"/>
          <p:nvPr/>
        </p:nvSpPr>
        <p:spPr>
          <a:xfrm>
            <a:off x="762000" y="152400"/>
            <a:ext cx="904415" cy="3139321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bn-BD" sz="6600" dirty="0" smtClean="0">
                <a:solidFill>
                  <a:srgbClr val="6600FF"/>
                </a:solidFill>
                <a:latin typeface="NikoshBAN" pitchFamily="2" charset="0"/>
                <a:cs typeface="NikoshBAN" pitchFamily="2" charset="0"/>
              </a:rPr>
              <a:t>শু</a:t>
            </a:r>
          </a:p>
          <a:p>
            <a:r>
              <a:rPr lang="bn-BD" sz="6600" dirty="0" smtClean="0">
                <a:solidFill>
                  <a:srgbClr val="6600FF"/>
                </a:solidFill>
                <a:latin typeface="NikoshBAN" pitchFamily="2" charset="0"/>
                <a:cs typeface="NikoshBAN" pitchFamily="2" charset="0"/>
              </a:rPr>
              <a:t>ভে</a:t>
            </a:r>
          </a:p>
          <a:p>
            <a:r>
              <a:rPr lang="bn-BD" sz="6600" dirty="0" smtClean="0">
                <a:solidFill>
                  <a:srgbClr val="6600FF"/>
                </a:solidFill>
                <a:latin typeface="NikoshBAN" pitchFamily="2" charset="0"/>
                <a:cs typeface="NikoshBAN" pitchFamily="2" charset="0"/>
              </a:rPr>
              <a:t>চ্ছা</a:t>
            </a:r>
            <a:endParaRPr lang="en-US" sz="6600" dirty="0">
              <a:solidFill>
                <a:srgbClr val="6600FF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3657600" y="1905000"/>
          <a:ext cx="914400" cy="714375"/>
        </p:xfrm>
        <a:graphic>
          <a:graphicData uri="http://schemas.openxmlformats.org/presentationml/2006/ole">
            <p:oleObj spid="_x0000_s1026" name="Package" showAsIcon="1" r:id="rId3" imgW="914400" imgH="714240" progId="Package">
              <p:embed/>
            </p:oleObj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2514600" y="304800"/>
            <a:ext cx="4343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এসো ভিডিও দেখি</a:t>
            </a:r>
            <a:endParaRPr lang="en-US" sz="4400" dirty="0">
              <a:solidFill>
                <a:srgbClr val="FF00FF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14600" y="3429000"/>
            <a:ext cx="4343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তোমরা কি দেখলে?</a:t>
            </a:r>
            <a:endParaRPr lang="en-US" sz="4400" dirty="0">
              <a:solidFill>
                <a:srgbClr val="FF00FF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52400"/>
            <a:ext cx="9296135" cy="276998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5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আজকের পাঠঃ </a:t>
            </a:r>
            <a:r>
              <a:rPr lang="bn-BD" sz="540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ভগ্নাংশ (ভগ্নাংশের </a:t>
            </a:r>
            <a:r>
              <a:rPr lang="bn-BD" sz="5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বিয়োগ)</a:t>
            </a:r>
          </a:p>
          <a:p>
            <a:r>
              <a:rPr lang="bn-BD" sz="4000" dirty="0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শিখনফলঃ </a:t>
            </a:r>
          </a:p>
          <a:p>
            <a:r>
              <a:rPr lang="bn-BD" sz="40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১।  এক অঙ্কের সমহরবিশিষ্ট দুইটি ভগ্নাংশের </a:t>
            </a:r>
          </a:p>
          <a:p>
            <a:r>
              <a:rPr lang="bn-BD" sz="40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বিয়োগ করতে পারবে । </a:t>
            </a:r>
            <a:endParaRPr lang="en-US" sz="4000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/>
          <p:cNvGrpSpPr/>
          <p:nvPr/>
        </p:nvGrpSpPr>
        <p:grpSpPr>
          <a:xfrm>
            <a:off x="304800" y="152400"/>
            <a:ext cx="3048000" cy="2667000"/>
            <a:chOff x="0" y="152400"/>
            <a:chExt cx="3048000" cy="2667000"/>
          </a:xfrm>
        </p:grpSpPr>
        <p:grpSp>
          <p:nvGrpSpPr>
            <p:cNvPr id="20" name="Group 19"/>
            <p:cNvGrpSpPr/>
            <p:nvPr/>
          </p:nvGrpSpPr>
          <p:grpSpPr>
            <a:xfrm>
              <a:off x="0" y="1752600"/>
              <a:ext cx="3048000" cy="533400"/>
              <a:chOff x="0" y="304800"/>
              <a:chExt cx="3048000" cy="533400"/>
            </a:xfrm>
          </p:grpSpPr>
          <p:sp>
            <p:nvSpPr>
              <p:cNvPr id="21" name="Rectangle 20"/>
              <p:cNvSpPr/>
              <p:nvPr/>
            </p:nvSpPr>
            <p:spPr>
              <a:xfrm>
                <a:off x="0" y="304800"/>
                <a:ext cx="609600" cy="533400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Rectangle 21"/>
              <p:cNvSpPr/>
              <p:nvPr/>
            </p:nvSpPr>
            <p:spPr>
              <a:xfrm>
                <a:off x="609600" y="304800"/>
                <a:ext cx="609600" cy="533400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Rectangle 22"/>
              <p:cNvSpPr/>
              <p:nvPr/>
            </p:nvSpPr>
            <p:spPr>
              <a:xfrm>
                <a:off x="1219200" y="304800"/>
                <a:ext cx="609600" cy="533400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1828800" y="304800"/>
                <a:ext cx="609600" cy="533400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2438400" y="304800"/>
                <a:ext cx="609600" cy="533400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3" name="Group 32"/>
            <p:cNvGrpSpPr/>
            <p:nvPr/>
          </p:nvGrpSpPr>
          <p:grpSpPr>
            <a:xfrm>
              <a:off x="0" y="152400"/>
              <a:ext cx="3048000" cy="2667000"/>
              <a:chOff x="0" y="304800"/>
              <a:chExt cx="3048000" cy="2667000"/>
            </a:xfrm>
          </p:grpSpPr>
          <p:grpSp>
            <p:nvGrpSpPr>
              <p:cNvPr id="7" name="Group 6"/>
              <p:cNvGrpSpPr/>
              <p:nvPr/>
            </p:nvGrpSpPr>
            <p:grpSpPr>
              <a:xfrm>
                <a:off x="0" y="304800"/>
                <a:ext cx="3048000" cy="533400"/>
                <a:chOff x="0" y="304800"/>
                <a:chExt cx="3048000" cy="533400"/>
              </a:xfrm>
              <a:solidFill>
                <a:srgbClr val="FF0000"/>
              </a:solidFill>
            </p:grpSpPr>
            <p:sp>
              <p:nvSpPr>
                <p:cNvPr id="2" name="Rectangle 1"/>
                <p:cNvSpPr/>
                <p:nvPr/>
              </p:nvSpPr>
              <p:spPr>
                <a:xfrm>
                  <a:off x="0" y="304800"/>
                  <a:ext cx="609600" cy="533400"/>
                </a:xfrm>
                <a:prstGeom prst="rect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" name="Rectangle 2"/>
                <p:cNvSpPr/>
                <p:nvPr/>
              </p:nvSpPr>
              <p:spPr>
                <a:xfrm>
                  <a:off x="609600" y="304800"/>
                  <a:ext cx="609600" cy="533400"/>
                </a:xfrm>
                <a:prstGeom prst="rect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" name="Rectangle 3"/>
                <p:cNvSpPr/>
                <p:nvPr/>
              </p:nvSpPr>
              <p:spPr>
                <a:xfrm>
                  <a:off x="1219200" y="304800"/>
                  <a:ext cx="609600" cy="533400"/>
                </a:xfrm>
                <a:prstGeom prst="rect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" name="Rectangle 4"/>
                <p:cNvSpPr/>
                <p:nvPr/>
              </p:nvSpPr>
              <p:spPr>
                <a:xfrm>
                  <a:off x="1828800" y="304800"/>
                  <a:ext cx="609600" cy="533400"/>
                </a:xfrm>
                <a:prstGeom prst="rect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" name="Rectangle 5"/>
                <p:cNvSpPr/>
                <p:nvPr/>
              </p:nvSpPr>
              <p:spPr>
                <a:xfrm>
                  <a:off x="2438400" y="304800"/>
                  <a:ext cx="609600" cy="533400"/>
                </a:xfrm>
                <a:prstGeom prst="rect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32" name="Group 31"/>
              <p:cNvGrpSpPr/>
              <p:nvPr/>
            </p:nvGrpSpPr>
            <p:grpSpPr>
              <a:xfrm>
                <a:off x="0" y="838200"/>
                <a:ext cx="3048000" cy="533400"/>
                <a:chOff x="3429000" y="838200"/>
                <a:chExt cx="3048000" cy="533400"/>
              </a:xfrm>
            </p:grpSpPr>
            <p:sp>
              <p:nvSpPr>
                <p:cNvPr id="9" name="Rectangle 8"/>
                <p:cNvSpPr/>
                <p:nvPr/>
              </p:nvSpPr>
              <p:spPr>
                <a:xfrm>
                  <a:off x="3429000" y="838200"/>
                  <a:ext cx="609600" cy="533400"/>
                </a:xfrm>
                <a:prstGeom prst="rect">
                  <a:avLst/>
                </a:prstGeom>
                <a:solidFill>
                  <a:srgbClr val="00B05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" name="Rectangle 9"/>
                <p:cNvSpPr/>
                <p:nvPr/>
              </p:nvSpPr>
              <p:spPr>
                <a:xfrm>
                  <a:off x="4038600" y="838200"/>
                  <a:ext cx="609600" cy="533400"/>
                </a:xfrm>
                <a:prstGeom prst="rect">
                  <a:avLst/>
                </a:prstGeom>
                <a:solidFill>
                  <a:srgbClr val="00B05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" name="Rectangle 10"/>
                <p:cNvSpPr/>
                <p:nvPr/>
              </p:nvSpPr>
              <p:spPr>
                <a:xfrm>
                  <a:off x="4648200" y="838200"/>
                  <a:ext cx="609600" cy="533400"/>
                </a:xfrm>
                <a:prstGeom prst="rect">
                  <a:avLst/>
                </a:prstGeom>
                <a:solidFill>
                  <a:srgbClr val="00B05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" name="Rectangle 11"/>
                <p:cNvSpPr/>
                <p:nvPr/>
              </p:nvSpPr>
              <p:spPr>
                <a:xfrm>
                  <a:off x="5257800" y="838200"/>
                  <a:ext cx="609600" cy="533400"/>
                </a:xfrm>
                <a:prstGeom prst="rect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" name="Rectangle 12"/>
                <p:cNvSpPr/>
                <p:nvPr/>
              </p:nvSpPr>
              <p:spPr>
                <a:xfrm>
                  <a:off x="5867400" y="838200"/>
                  <a:ext cx="609600" cy="533400"/>
                </a:xfrm>
                <a:prstGeom prst="rect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4" name="Group 13"/>
              <p:cNvGrpSpPr/>
              <p:nvPr/>
            </p:nvGrpSpPr>
            <p:grpSpPr>
              <a:xfrm>
                <a:off x="0" y="1371600"/>
                <a:ext cx="3048000" cy="533400"/>
                <a:chOff x="0" y="304800"/>
                <a:chExt cx="3048000" cy="533400"/>
              </a:xfrm>
            </p:grpSpPr>
            <p:sp>
              <p:nvSpPr>
                <p:cNvPr id="15" name="Rectangle 14"/>
                <p:cNvSpPr/>
                <p:nvPr/>
              </p:nvSpPr>
              <p:spPr>
                <a:xfrm>
                  <a:off x="0" y="304800"/>
                  <a:ext cx="609600" cy="533400"/>
                </a:xfrm>
                <a:prstGeom prst="rect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" name="Rectangle 15"/>
                <p:cNvSpPr/>
                <p:nvPr/>
              </p:nvSpPr>
              <p:spPr>
                <a:xfrm>
                  <a:off x="609600" y="304800"/>
                  <a:ext cx="609600" cy="533400"/>
                </a:xfrm>
                <a:prstGeom prst="rect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" name="Rectangle 16"/>
                <p:cNvSpPr/>
                <p:nvPr/>
              </p:nvSpPr>
              <p:spPr>
                <a:xfrm>
                  <a:off x="1219200" y="304800"/>
                  <a:ext cx="609600" cy="533400"/>
                </a:xfrm>
                <a:prstGeom prst="rect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" name="Rectangle 17"/>
                <p:cNvSpPr/>
                <p:nvPr/>
              </p:nvSpPr>
              <p:spPr>
                <a:xfrm>
                  <a:off x="1828800" y="304800"/>
                  <a:ext cx="609600" cy="533400"/>
                </a:xfrm>
                <a:prstGeom prst="rect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" name="Rectangle 18"/>
                <p:cNvSpPr/>
                <p:nvPr/>
              </p:nvSpPr>
              <p:spPr>
                <a:xfrm>
                  <a:off x="2438400" y="304800"/>
                  <a:ext cx="609600" cy="533400"/>
                </a:xfrm>
                <a:prstGeom prst="rect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26" name="Group 25"/>
              <p:cNvGrpSpPr/>
              <p:nvPr/>
            </p:nvGrpSpPr>
            <p:grpSpPr>
              <a:xfrm>
                <a:off x="0" y="2438400"/>
                <a:ext cx="3048000" cy="533400"/>
                <a:chOff x="0" y="304800"/>
                <a:chExt cx="3048000" cy="533400"/>
              </a:xfrm>
            </p:grpSpPr>
            <p:sp>
              <p:nvSpPr>
                <p:cNvPr id="27" name="Rectangle 26"/>
                <p:cNvSpPr/>
                <p:nvPr/>
              </p:nvSpPr>
              <p:spPr>
                <a:xfrm>
                  <a:off x="0" y="304800"/>
                  <a:ext cx="609600" cy="533400"/>
                </a:xfrm>
                <a:prstGeom prst="rect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8" name="Rectangle 27"/>
                <p:cNvSpPr/>
                <p:nvPr/>
              </p:nvSpPr>
              <p:spPr>
                <a:xfrm>
                  <a:off x="609600" y="304800"/>
                  <a:ext cx="609600" cy="533400"/>
                </a:xfrm>
                <a:prstGeom prst="rect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9" name="Rectangle 28"/>
                <p:cNvSpPr/>
                <p:nvPr/>
              </p:nvSpPr>
              <p:spPr>
                <a:xfrm>
                  <a:off x="1219200" y="304800"/>
                  <a:ext cx="609600" cy="533400"/>
                </a:xfrm>
                <a:prstGeom prst="rect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0" name="Rectangle 29"/>
                <p:cNvSpPr/>
                <p:nvPr/>
              </p:nvSpPr>
              <p:spPr>
                <a:xfrm>
                  <a:off x="1828800" y="304800"/>
                  <a:ext cx="609600" cy="533400"/>
                </a:xfrm>
                <a:prstGeom prst="rect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1" name="Rectangle 30"/>
                <p:cNvSpPr/>
                <p:nvPr/>
              </p:nvSpPr>
              <p:spPr>
                <a:xfrm>
                  <a:off x="2438400" y="304800"/>
                  <a:ext cx="609600" cy="533400"/>
                </a:xfrm>
                <a:prstGeom prst="rect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</p:grpSp>
      <p:sp>
        <p:nvSpPr>
          <p:cNvPr id="35" name="TextBox 34"/>
          <p:cNvSpPr txBox="1"/>
          <p:nvPr/>
        </p:nvSpPr>
        <p:spPr>
          <a:xfrm>
            <a:off x="4800600" y="2971800"/>
            <a:ext cx="452399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20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১ টি বড় বর্গকে সমান ২৫ টি ছোট বর্গে ভাগ করা হয়েছে</a:t>
            </a:r>
            <a:r>
              <a:rPr lang="bn-BD" sz="20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20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0" y="3352800"/>
            <a:ext cx="38138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2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মোট কতটি ছোট বর্গ  রং করা হয়েঝছ।</a:t>
            </a:r>
            <a:endParaRPr lang="en-US" sz="24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0" y="2971800"/>
            <a:ext cx="48510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24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১ টি বড় বর্গকে কতটি ছোট বর্গে ভাগ করা হয়েছে?</a:t>
            </a:r>
            <a:endParaRPr lang="en-US" sz="2400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5181600" y="3276600"/>
            <a:ext cx="29722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2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মোট ৮ টি ছোট বর্গ রং করা হয়েছে।</a:t>
            </a:r>
            <a:endParaRPr lang="en-US" sz="20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0" y="3733800"/>
            <a:ext cx="32223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2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মোট কত অংশ রং করা হয়েছে?</a:t>
            </a:r>
            <a:endParaRPr lang="en-US" sz="24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53" name="Group 52"/>
          <p:cNvGrpSpPr/>
          <p:nvPr/>
        </p:nvGrpSpPr>
        <p:grpSpPr>
          <a:xfrm>
            <a:off x="4953000" y="3505200"/>
            <a:ext cx="2491847" cy="781110"/>
            <a:chOff x="4953000" y="4114800"/>
            <a:chExt cx="2491847" cy="781110"/>
          </a:xfrm>
        </p:grpSpPr>
        <p:sp>
          <p:nvSpPr>
            <p:cNvPr id="47" name="TextBox 46"/>
            <p:cNvSpPr txBox="1"/>
            <p:nvPr/>
          </p:nvSpPr>
          <p:spPr>
            <a:xfrm>
              <a:off x="5562600" y="4267200"/>
              <a:ext cx="188224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bn-BD" sz="2000" dirty="0" smtClean="0">
                  <a:solidFill>
                    <a:srgbClr val="C00000"/>
                  </a:solidFill>
                  <a:latin typeface="NikoshBAN" pitchFamily="2" charset="0"/>
                  <a:cs typeface="NikoshBAN" pitchFamily="2" charset="0"/>
                </a:rPr>
                <a:t>অংশ রং করা হয়েছে।</a:t>
              </a:r>
              <a:endParaRPr lang="en-US" sz="20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grpSp>
          <p:nvGrpSpPr>
            <p:cNvPr id="48" name="Group 47"/>
            <p:cNvGrpSpPr/>
            <p:nvPr/>
          </p:nvGrpSpPr>
          <p:grpSpPr>
            <a:xfrm>
              <a:off x="4953000" y="4114800"/>
              <a:ext cx="609600" cy="781110"/>
              <a:chOff x="4953000" y="685800"/>
              <a:chExt cx="609600" cy="781110"/>
            </a:xfrm>
          </p:grpSpPr>
          <p:sp>
            <p:nvSpPr>
              <p:cNvPr id="49" name="TextBox 48"/>
              <p:cNvSpPr txBox="1"/>
              <p:nvPr/>
            </p:nvSpPr>
            <p:spPr>
              <a:xfrm>
                <a:off x="5105400" y="685800"/>
                <a:ext cx="31611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bn-BD" sz="2000" dirty="0" smtClean="0">
                    <a:solidFill>
                      <a:srgbClr val="C00000"/>
                    </a:solidFill>
                    <a:latin typeface="NikoshBAN" pitchFamily="2" charset="0"/>
                    <a:cs typeface="NikoshBAN" pitchFamily="2" charset="0"/>
                  </a:rPr>
                  <a:t>৮</a:t>
                </a:r>
                <a:endParaRPr lang="en-US" sz="2000" dirty="0">
                  <a:solidFill>
                    <a:srgbClr val="C00000"/>
                  </a:solidFill>
                  <a:latin typeface="NikoshBAN" pitchFamily="2" charset="0"/>
                  <a:cs typeface="NikoshBAN" pitchFamily="2" charset="0"/>
                </a:endParaRPr>
              </a:p>
            </p:txBody>
          </p:sp>
          <p:cxnSp>
            <p:nvCxnSpPr>
              <p:cNvPr id="50" name="Straight Connector 49"/>
              <p:cNvCxnSpPr/>
              <p:nvPr/>
            </p:nvCxnSpPr>
            <p:spPr>
              <a:xfrm>
                <a:off x="4953000" y="1066800"/>
                <a:ext cx="60960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1" name="TextBox 50"/>
              <p:cNvSpPr txBox="1"/>
              <p:nvPr/>
            </p:nvSpPr>
            <p:spPr>
              <a:xfrm>
                <a:off x="5029200" y="1066800"/>
                <a:ext cx="42030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bn-BD" sz="2000" dirty="0" smtClean="0">
                    <a:solidFill>
                      <a:srgbClr val="C00000"/>
                    </a:solidFill>
                    <a:latin typeface="NikoshBAN" pitchFamily="2" charset="0"/>
                    <a:cs typeface="NikoshBAN" pitchFamily="2" charset="0"/>
                  </a:rPr>
                  <a:t>২৫</a:t>
                </a:r>
                <a:endParaRPr lang="en-US" sz="2000" dirty="0">
                  <a:solidFill>
                    <a:srgbClr val="C00000"/>
                  </a:solidFill>
                  <a:latin typeface="NikoshBAN" pitchFamily="2" charset="0"/>
                  <a:cs typeface="NikoshBAN" pitchFamily="2" charset="0"/>
                </a:endParaRPr>
              </a:p>
            </p:txBody>
          </p:sp>
        </p:grpSp>
      </p:grpSp>
      <p:sp>
        <p:nvSpPr>
          <p:cNvPr id="52" name="TextBox 51"/>
          <p:cNvSpPr txBox="1"/>
          <p:nvPr/>
        </p:nvSpPr>
        <p:spPr>
          <a:xfrm>
            <a:off x="0" y="4114800"/>
            <a:ext cx="33121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কত অংশ </a:t>
            </a:r>
            <a:r>
              <a:rPr lang="bn-BD" sz="2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সবুজ রং 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করা হয়েছে?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54" name="Group 53"/>
          <p:cNvGrpSpPr/>
          <p:nvPr/>
        </p:nvGrpSpPr>
        <p:grpSpPr>
          <a:xfrm>
            <a:off x="4800600" y="4114800"/>
            <a:ext cx="2947099" cy="781110"/>
            <a:chOff x="4953000" y="4114800"/>
            <a:chExt cx="2947099" cy="781110"/>
          </a:xfrm>
        </p:grpSpPr>
        <p:sp>
          <p:nvSpPr>
            <p:cNvPr id="55" name="TextBox 54"/>
            <p:cNvSpPr txBox="1"/>
            <p:nvPr/>
          </p:nvSpPr>
          <p:spPr>
            <a:xfrm>
              <a:off x="5562600" y="4267200"/>
              <a:ext cx="233749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bn-BD" sz="2000" dirty="0" smtClean="0">
                  <a:latin typeface="NikoshBAN" pitchFamily="2" charset="0"/>
                  <a:cs typeface="NikoshBAN" pitchFamily="2" charset="0"/>
                </a:rPr>
                <a:t>অংশ </a:t>
              </a:r>
              <a:r>
                <a:rPr lang="bn-BD" sz="2000" dirty="0" smtClean="0">
                  <a:solidFill>
                    <a:srgbClr val="00B050"/>
                  </a:solidFill>
                  <a:latin typeface="NikoshBAN" pitchFamily="2" charset="0"/>
                  <a:cs typeface="NikoshBAN" pitchFamily="2" charset="0"/>
                </a:rPr>
                <a:t>সবুজ রং </a:t>
              </a:r>
              <a:r>
                <a:rPr lang="bn-BD" sz="2000" dirty="0" smtClean="0">
                  <a:latin typeface="NikoshBAN" pitchFamily="2" charset="0"/>
                  <a:cs typeface="NikoshBAN" pitchFamily="2" charset="0"/>
                </a:rPr>
                <a:t>করা হয়েছে।</a:t>
              </a:r>
              <a:endParaRPr lang="en-US" sz="2000" dirty="0">
                <a:latin typeface="NikoshBAN" pitchFamily="2" charset="0"/>
                <a:cs typeface="NikoshBAN" pitchFamily="2" charset="0"/>
              </a:endParaRPr>
            </a:p>
          </p:txBody>
        </p:sp>
        <p:grpSp>
          <p:nvGrpSpPr>
            <p:cNvPr id="56" name="Group 55"/>
            <p:cNvGrpSpPr/>
            <p:nvPr/>
          </p:nvGrpSpPr>
          <p:grpSpPr>
            <a:xfrm>
              <a:off x="4953000" y="4114800"/>
              <a:ext cx="609600" cy="781110"/>
              <a:chOff x="4953000" y="685800"/>
              <a:chExt cx="609600" cy="781110"/>
            </a:xfrm>
          </p:grpSpPr>
          <p:sp>
            <p:nvSpPr>
              <p:cNvPr id="57" name="TextBox 56"/>
              <p:cNvSpPr txBox="1"/>
              <p:nvPr/>
            </p:nvSpPr>
            <p:spPr>
              <a:xfrm>
                <a:off x="5105400" y="685800"/>
                <a:ext cx="322524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bn-BD" sz="2000" dirty="0" smtClean="0">
                    <a:latin typeface="NikoshBAN" pitchFamily="2" charset="0"/>
                    <a:cs typeface="NikoshBAN" pitchFamily="2" charset="0"/>
                  </a:rPr>
                  <a:t>৩</a:t>
                </a:r>
                <a:endParaRPr lang="en-US" sz="2000" dirty="0">
                  <a:latin typeface="NikoshBAN" pitchFamily="2" charset="0"/>
                  <a:cs typeface="NikoshBAN" pitchFamily="2" charset="0"/>
                </a:endParaRPr>
              </a:p>
            </p:txBody>
          </p:sp>
          <p:cxnSp>
            <p:nvCxnSpPr>
              <p:cNvPr id="58" name="Straight Connector 57"/>
              <p:cNvCxnSpPr/>
              <p:nvPr/>
            </p:nvCxnSpPr>
            <p:spPr>
              <a:xfrm>
                <a:off x="4953000" y="1066800"/>
                <a:ext cx="60960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9" name="TextBox 58"/>
              <p:cNvSpPr txBox="1"/>
              <p:nvPr/>
            </p:nvSpPr>
            <p:spPr>
              <a:xfrm>
                <a:off x="5029200" y="1066800"/>
                <a:ext cx="42030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bn-BD" sz="2000" dirty="0" smtClean="0">
                    <a:latin typeface="NikoshBAN" pitchFamily="2" charset="0"/>
                    <a:cs typeface="NikoshBAN" pitchFamily="2" charset="0"/>
                  </a:rPr>
                  <a:t>২৫</a:t>
                </a:r>
                <a:endParaRPr lang="en-US" sz="2000" dirty="0">
                  <a:latin typeface="NikoshBAN" pitchFamily="2" charset="0"/>
                  <a:cs typeface="NikoshBAN" pitchFamily="2" charset="0"/>
                </a:endParaRPr>
              </a:p>
            </p:txBody>
          </p:sp>
        </p:grpSp>
      </p:grpSp>
      <p:grpSp>
        <p:nvGrpSpPr>
          <p:cNvPr id="72" name="Group 71"/>
          <p:cNvGrpSpPr/>
          <p:nvPr/>
        </p:nvGrpSpPr>
        <p:grpSpPr>
          <a:xfrm>
            <a:off x="0" y="4572000"/>
            <a:ext cx="8863730" cy="918865"/>
            <a:chOff x="0" y="5334000"/>
            <a:chExt cx="8863730" cy="918865"/>
          </a:xfrm>
        </p:grpSpPr>
        <p:grpSp>
          <p:nvGrpSpPr>
            <p:cNvPr id="60" name="Group 59"/>
            <p:cNvGrpSpPr/>
            <p:nvPr/>
          </p:nvGrpSpPr>
          <p:grpSpPr>
            <a:xfrm>
              <a:off x="762000" y="5334000"/>
              <a:ext cx="609600" cy="842665"/>
              <a:chOff x="4953000" y="685800"/>
              <a:chExt cx="609600" cy="842665"/>
            </a:xfrm>
          </p:grpSpPr>
          <p:sp>
            <p:nvSpPr>
              <p:cNvPr id="61" name="TextBox 60"/>
              <p:cNvSpPr txBox="1"/>
              <p:nvPr/>
            </p:nvSpPr>
            <p:spPr>
              <a:xfrm>
                <a:off x="5105400" y="685800"/>
                <a:ext cx="34176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bn-BD" sz="2400" dirty="0" smtClean="0">
                    <a:solidFill>
                      <a:srgbClr val="0000FF"/>
                    </a:solidFill>
                    <a:latin typeface="NikoshBAN" pitchFamily="2" charset="0"/>
                    <a:cs typeface="NikoshBAN" pitchFamily="2" charset="0"/>
                  </a:rPr>
                  <a:t>৮</a:t>
                </a:r>
                <a:endParaRPr lang="en-US" sz="2400" dirty="0">
                  <a:solidFill>
                    <a:srgbClr val="0000FF"/>
                  </a:solidFill>
                  <a:latin typeface="NikoshBAN" pitchFamily="2" charset="0"/>
                  <a:cs typeface="NikoshBAN" pitchFamily="2" charset="0"/>
                </a:endParaRPr>
              </a:p>
            </p:txBody>
          </p:sp>
          <p:cxnSp>
            <p:nvCxnSpPr>
              <p:cNvPr id="62" name="Straight Connector 61"/>
              <p:cNvCxnSpPr/>
              <p:nvPr/>
            </p:nvCxnSpPr>
            <p:spPr>
              <a:xfrm>
                <a:off x="4953000" y="1066800"/>
                <a:ext cx="609600" cy="0"/>
              </a:xfrm>
              <a:prstGeom prst="line">
                <a:avLst/>
              </a:prstGeom>
              <a:ln>
                <a:solidFill>
                  <a:srgbClr val="0000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3" name="TextBox 62"/>
              <p:cNvSpPr txBox="1"/>
              <p:nvPr/>
            </p:nvSpPr>
            <p:spPr>
              <a:xfrm>
                <a:off x="5029200" y="1066800"/>
                <a:ext cx="46679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bn-BD" sz="2400" dirty="0" smtClean="0">
                    <a:solidFill>
                      <a:srgbClr val="0000FF"/>
                    </a:solidFill>
                    <a:latin typeface="NikoshBAN" pitchFamily="2" charset="0"/>
                    <a:cs typeface="NikoshBAN" pitchFamily="2" charset="0"/>
                  </a:rPr>
                  <a:t>২৫</a:t>
                </a:r>
                <a:endParaRPr lang="en-US" sz="2400" dirty="0">
                  <a:solidFill>
                    <a:srgbClr val="0000FF"/>
                  </a:solidFill>
                  <a:latin typeface="NikoshBAN" pitchFamily="2" charset="0"/>
                  <a:cs typeface="NikoshBAN" pitchFamily="2" charset="0"/>
                </a:endParaRPr>
              </a:p>
            </p:txBody>
          </p:sp>
        </p:grpSp>
        <p:sp>
          <p:nvSpPr>
            <p:cNvPr id="64" name="TextBox 63"/>
            <p:cNvSpPr txBox="1"/>
            <p:nvPr/>
          </p:nvSpPr>
          <p:spPr>
            <a:xfrm>
              <a:off x="0" y="5486400"/>
              <a:ext cx="55015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bn-BD" sz="2000" dirty="0" smtClean="0">
                  <a:solidFill>
                    <a:srgbClr val="0000FF"/>
                  </a:solidFill>
                  <a:latin typeface="NikoshBAN" pitchFamily="2" charset="0"/>
                  <a:cs typeface="NikoshBAN" pitchFamily="2" charset="0"/>
                </a:rPr>
                <a:t>মোট</a:t>
              </a:r>
              <a:endParaRPr lang="en-US" sz="2000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1371600" y="5486400"/>
              <a:ext cx="19050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2000" dirty="0" smtClean="0">
                  <a:solidFill>
                    <a:srgbClr val="0000FF"/>
                  </a:solidFill>
                  <a:latin typeface="NikoshBAN" pitchFamily="2" charset="0"/>
                  <a:cs typeface="NikoshBAN" pitchFamily="2" charset="0"/>
                </a:rPr>
                <a:t>অংশ </a:t>
              </a:r>
              <a:r>
                <a:rPr lang="bn-BD" sz="2000" dirty="0" smtClean="0">
                  <a:solidFill>
                    <a:srgbClr val="7030A0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bn-BD" sz="2000" dirty="0" smtClean="0">
                  <a:solidFill>
                    <a:srgbClr val="FF0000"/>
                  </a:solidFill>
                  <a:latin typeface="NikoshBAN" pitchFamily="2" charset="0"/>
                  <a:cs typeface="NikoshBAN" pitchFamily="2" charset="0"/>
                </a:rPr>
                <a:t>রং </a:t>
              </a:r>
              <a:r>
                <a:rPr lang="bn-BD" sz="2000" dirty="0" smtClean="0">
                  <a:solidFill>
                    <a:srgbClr val="0000FF"/>
                  </a:solidFill>
                  <a:latin typeface="NikoshBAN" pitchFamily="2" charset="0"/>
                  <a:cs typeface="NikoshBAN" pitchFamily="2" charset="0"/>
                </a:rPr>
                <a:t>করা থেকে  </a:t>
              </a:r>
              <a:endParaRPr lang="en-US" sz="2000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grpSp>
          <p:nvGrpSpPr>
            <p:cNvPr id="66" name="Group 65"/>
            <p:cNvGrpSpPr/>
            <p:nvPr/>
          </p:nvGrpSpPr>
          <p:grpSpPr>
            <a:xfrm>
              <a:off x="3124200" y="5410200"/>
              <a:ext cx="5739530" cy="842665"/>
              <a:chOff x="4953000" y="4114800"/>
              <a:chExt cx="5739530" cy="842665"/>
            </a:xfrm>
          </p:grpSpPr>
          <p:sp>
            <p:nvSpPr>
              <p:cNvPr id="67" name="TextBox 66"/>
              <p:cNvSpPr txBox="1"/>
              <p:nvPr/>
            </p:nvSpPr>
            <p:spPr>
              <a:xfrm>
                <a:off x="5562600" y="4267200"/>
                <a:ext cx="512993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bn-BD" sz="2000" dirty="0" smtClean="0">
                    <a:solidFill>
                      <a:srgbClr val="0000FF"/>
                    </a:solidFill>
                    <a:latin typeface="NikoshBAN" pitchFamily="2" charset="0"/>
                    <a:cs typeface="NikoshBAN" pitchFamily="2" charset="0"/>
                  </a:rPr>
                  <a:t>অংশ</a:t>
                </a:r>
                <a:r>
                  <a:rPr lang="bn-BD" sz="2000" dirty="0" smtClean="0">
                    <a:solidFill>
                      <a:srgbClr val="7030A0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bn-BD" sz="2000" dirty="0" smtClean="0">
                    <a:solidFill>
                      <a:srgbClr val="00B050"/>
                    </a:solidFill>
                    <a:latin typeface="NikoshBAN" pitchFamily="2" charset="0"/>
                    <a:cs typeface="NikoshBAN" pitchFamily="2" charset="0"/>
                  </a:rPr>
                  <a:t>সবুজ</a:t>
                </a:r>
                <a:r>
                  <a:rPr lang="bn-BD" sz="2000" dirty="0" smtClean="0">
                    <a:solidFill>
                      <a:srgbClr val="7030A0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bn-BD" sz="2000" dirty="0" smtClean="0">
                    <a:solidFill>
                      <a:srgbClr val="00B050"/>
                    </a:solidFill>
                    <a:latin typeface="NikoshBAN" pitchFamily="2" charset="0"/>
                    <a:cs typeface="NikoshBAN" pitchFamily="2" charset="0"/>
                  </a:rPr>
                  <a:t>রং</a:t>
                </a:r>
                <a:r>
                  <a:rPr lang="bn-BD" sz="2000" dirty="0" smtClean="0">
                    <a:solidFill>
                      <a:srgbClr val="7030A0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bn-BD" sz="2000" dirty="0" smtClean="0">
                    <a:solidFill>
                      <a:srgbClr val="0000FF"/>
                    </a:solidFill>
                    <a:latin typeface="NikoshBAN" pitchFamily="2" charset="0"/>
                    <a:cs typeface="NikoshBAN" pitchFamily="2" charset="0"/>
                  </a:rPr>
                  <a:t>করা  বাদ দিলে কত অংশ</a:t>
                </a:r>
                <a:r>
                  <a:rPr lang="bn-BD" sz="2000" dirty="0" smtClean="0">
                    <a:solidFill>
                      <a:srgbClr val="7030A0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bn-BD" sz="2000" dirty="0" smtClean="0">
                    <a:solidFill>
                      <a:srgbClr val="FF0000"/>
                    </a:solidFill>
                    <a:latin typeface="NikoshBAN" pitchFamily="2" charset="0"/>
                    <a:cs typeface="NikoshBAN" pitchFamily="2" charset="0"/>
                  </a:rPr>
                  <a:t>লাল</a:t>
                </a:r>
                <a:r>
                  <a:rPr lang="bn-BD" sz="2000" dirty="0" smtClean="0">
                    <a:solidFill>
                      <a:srgbClr val="7030A0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bn-BD" sz="2000" dirty="0" smtClean="0">
                    <a:solidFill>
                      <a:srgbClr val="FF0000"/>
                    </a:solidFill>
                    <a:latin typeface="NikoshBAN" pitchFamily="2" charset="0"/>
                    <a:cs typeface="NikoshBAN" pitchFamily="2" charset="0"/>
                  </a:rPr>
                  <a:t>রং</a:t>
                </a:r>
                <a:r>
                  <a:rPr lang="bn-BD" sz="2000" dirty="0" smtClean="0">
                    <a:solidFill>
                      <a:srgbClr val="7030A0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bn-BD" sz="2000" dirty="0" smtClean="0">
                    <a:solidFill>
                      <a:srgbClr val="0000FF"/>
                    </a:solidFill>
                    <a:latin typeface="NikoshBAN" pitchFamily="2" charset="0"/>
                    <a:cs typeface="NikoshBAN" pitchFamily="2" charset="0"/>
                  </a:rPr>
                  <a:t>করা থাকবে?</a:t>
                </a:r>
                <a:endParaRPr lang="en-US" sz="2000" dirty="0">
                  <a:solidFill>
                    <a:srgbClr val="0000FF"/>
                  </a:solidFill>
                  <a:latin typeface="NikoshBAN" pitchFamily="2" charset="0"/>
                  <a:cs typeface="NikoshBAN" pitchFamily="2" charset="0"/>
                </a:endParaRPr>
              </a:p>
            </p:txBody>
          </p:sp>
          <p:grpSp>
            <p:nvGrpSpPr>
              <p:cNvPr id="68" name="Group 67"/>
              <p:cNvGrpSpPr/>
              <p:nvPr/>
            </p:nvGrpSpPr>
            <p:grpSpPr>
              <a:xfrm>
                <a:off x="4953000" y="4114800"/>
                <a:ext cx="609600" cy="842665"/>
                <a:chOff x="4953000" y="685800"/>
                <a:chExt cx="609600" cy="842665"/>
              </a:xfrm>
            </p:grpSpPr>
            <p:sp>
              <p:nvSpPr>
                <p:cNvPr id="69" name="TextBox 68"/>
                <p:cNvSpPr txBox="1"/>
                <p:nvPr/>
              </p:nvSpPr>
              <p:spPr>
                <a:xfrm>
                  <a:off x="5105400" y="685800"/>
                  <a:ext cx="349776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bn-BD" sz="2400" dirty="0" smtClean="0">
                      <a:solidFill>
                        <a:srgbClr val="0000FF"/>
                      </a:solidFill>
                      <a:latin typeface="NikoshBAN" pitchFamily="2" charset="0"/>
                      <a:cs typeface="NikoshBAN" pitchFamily="2" charset="0"/>
                    </a:rPr>
                    <a:t>৩</a:t>
                  </a:r>
                  <a:endParaRPr lang="en-US" sz="2400" dirty="0">
                    <a:solidFill>
                      <a:srgbClr val="0000FF"/>
                    </a:solidFill>
                    <a:latin typeface="NikoshBAN" pitchFamily="2" charset="0"/>
                    <a:cs typeface="NikoshBAN" pitchFamily="2" charset="0"/>
                  </a:endParaRPr>
                </a:p>
              </p:txBody>
            </p:sp>
            <p:cxnSp>
              <p:nvCxnSpPr>
                <p:cNvPr id="70" name="Straight Connector 69"/>
                <p:cNvCxnSpPr/>
                <p:nvPr/>
              </p:nvCxnSpPr>
              <p:spPr>
                <a:xfrm>
                  <a:off x="4953000" y="1066800"/>
                  <a:ext cx="609600" cy="0"/>
                </a:xfrm>
                <a:prstGeom prst="line">
                  <a:avLst/>
                </a:prstGeom>
                <a:ln>
                  <a:solidFill>
                    <a:srgbClr val="0000FF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71" name="TextBox 70"/>
                <p:cNvSpPr txBox="1"/>
                <p:nvPr/>
              </p:nvSpPr>
              <p:spPr>
                <a:xfrm>
                  <a:off x="5029200" y="1066800"/>
                  <a:ext cx="466794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bn-BD" sz="2400" dirty="0" smtClean="0">
                      <a:solidFill>
                        <a:srgbClr val="0000FF"/>
                      </a:solidFill>
                      <a:latin typeface="NikoshBAN" pitchFamily="2" charset="0"/>
                      <a:cs typeface="NikoshBAN" pitchFamily="2" charset="0"/>
                    </a:rPr>
                    <a:t>২৫</a:t>
                  </a:r>
                  <a:endParaRPr lang="en-US" sz="2400" dirty="0">
                    <a:solidFill>
                      <a:srgbClr val="0000FF"/>
                    </a:solidFill>
                    <a:latin typeface="NikoshBAN" pitchFamily="2" charset="0"/>
                    <a:cs typeface="NikoshBAN" pitchFamily="2" charset="0"/>
                  </a:endParaRPr>
                </a:p>
              </p:txBody>
            </p:sp>
          </p:grpSp>
        </p:grpSp>
      </p:grpSp>
      <p:grpSp>
        <p:nvGrpSpPr>
          <p:cNvPr id="129" name="Group 128"/>
          <p:cNvGrpSpPr/>
          <p:nvPr/>
        </p:nvGrpSpPr>
        <p:grpSpPr>
          <a:xfrm>
            <a:off x="838200" y="5410200"/>
            <a:ext cx="1512526" cy="842665"/>
            <a:chOff x="838200" y="5410200"/>
            <a:chExt cx="1512526" cy="842665"/>
          </a:xfrm>
        </p:grpSpPr>
        <p:grpSp>
          <p:nvGrpSpPr>
            <p:cNvPr id="73" name="Group 72"/>
            <p:cNvGrpSpPr/>
            <p:nvPr/>
          </p:nvGrpSpPr>
          <p:grpSpPr>
            <a:xfrm>
              <a:off x="838200" y="5410200"/>
              <a:ext cx="609600" cy="842665"/>
              <a:chOff x="4953000" y="685800"/>
              <a:chExt cx="609600" cy="842665"/>
            </a:xfrm>
          </p:grpSpPr>
          <p:sp>
            <p:nvSpPr>
              <p:cNvPr id="74" name="TextBox 73"/>
              <p:cNvSpPr txBox="1"/>
              <p:nvPr/>
            </p:nvSpPr>
            <p:spPr>
              <a:xfrm>
                <a:off x="5105400" y="685800"/>
                <a:ext cx="32893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bn-BD" sz="2400" dirty="0" smtClean="0">
                    <a:solidFill>
                      <a:srgbClr val="0000FF"/>
                    </a:solidFill>
                    <a:latin typeface="NikoshBAN" pitchFamily="2" charset="0"/>
                    <a:cs typeface="NikoshBAN" pitchFamily="2" charset="0"/>
                  </a:rPr>
                  <a:t>৫</a:t>
                </a:r>
                <a:endParaRPr lang="en-US" sz="2400" dirty="0">
                  <a:solidFill>
                    <a:srgbClr val="0000FF"/>
                  </a:solidFill>
                  <a:latin typeface="NikoshBAN" pitchFamily="2" charset="0"/>
                  <a:cs typeface="NikoshBAN" pitchFamily="2" charset="0"/>
                </a:endParaRPr>
              </a:p>
            </p:txBody>
          </p:sp>
          <p:cxnSp>
            <p:nvCxnSpPr>
              <p:cNvPr id="75" name="Straight Connector 74"/>
              <p:cNvCxnSpPr/>
              <p:nvPr/>
            </p:nvCxnSpPr>
            <p:spPr>
              <a:xfrm>
                <a:off x="4953000" y="1066800"/>
                <a:ext cx="609600" cy="0"/>
              </a:xfrm>
              <a:prstGeom prst="line">
                <a:avLst/>
              </a:prstGeom>
              <a:ln>
                <a:solidFill>
                  <a:srgbClr val="0000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6" name="TextBox 75"/>
              <p:cNvSpPr txBox="1"/>
              <p:nvPr/>
            </p:nvSpPr>
            <p:spPr>
              <a:xfrm>
                <a:off x="5029200" y="1066800"/>
                <a:ext cx="46679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bn-BD" sz="2400" dirty="0" smtClean="0">
                    <a:solidFill>
                      <a:srgbClr val="0000FF"/>
                    </a:solidFill>
                    <a:latin typeface="NikoshBAN" pitchFamily="2" charset="0"/>
                    <a:cs typeface="NikoshBAN" pitchFamily="2" charset="0"/>
                  </a:rPr>
                  <a:t>২৫</a:t>
                </a:r>
                <a:endParaRPr lang="en-US" sz="2400" dirty="0">
                  <a:solidFill>
                    <a:srgbClr val="0000FF"/>
                  </a:solidFill>
                  <a:latin typeface="NikoshBAN" pitchFamily="2" charset="0"/>
                  <a:cs typeface="NikoshBAN" pitchFamily="2" charset="0"/>
                </a:endParaRPr>
              </a:p>
            </p:txBody>
          </p:sp>
        </p:grpSp>
        <p:sp>
          <p:nvSpPr>
            <p:cNvPr id="77" name="TextBox 76"/>
            <p:cNvSpPr txBox="1"/>
            <p:nvPr/>
          </p:nvSpPr>
          <p:spPr>
            <a:xfrm>
              <a:off x="1600200" y="5486400"/>
              <a:ext cx="75052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bn-BD" sz="2400" dirty="0" smtClean="0">
                  <a:solidFill>
                    <a:srgbClr val="0000FF"/>
                  </a:solidFill>
                  <a:latin typeface="NikoshBAN" pitchFamily="2" charset="0"/>
                  <a:cs typeface="NikoshBAN" pitchFamily="2" charset="0"/>
                </a:rPr>
                <a:t>অংশ।</a:t>
              </a:r>
              <a:endParaRPr lang="en-US" sz="2400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96" name="Group 95"/>
          <p:cNvGrpSpPr/>
          <p:nvPr/>
        </p:nvGrpSpPr>
        <p:grpSpPr>
          <a:xfrm>
            <a:off x="228600" y="5943600"/>
            <a:ext cx="5105400" cy="1006733"/>
            <a:chOff x="228600" y="5943600"/>
            <a:chExt cx="5105400" cy="1006733"/>
          </a:xfrm>
        </p:grpSpPr>
        <p:grpSp>
          <p:nvGrpSpPr>
            <p:cNvPr id="46" name="Group 45"/>
            <p:cNvGrpSpPr/>
            <p:nvPr/>
          </p:nvGrpSpPr>
          <p:grpSpPr>
            <a:xfrm>
              <a:off x="1143000" y="6107668"/>
              <a:ext cx="609600" cy="842665"/>
              <a:chOff x="4953000" y="685800"/>
              <a:chExt cx="609600" cy="842665"/>
            </a:xfrm>
          </p:grpSpPr>
          <p:sp>
            <p:nvSpPr>
              <p:cNvPr id="41" name="TextBox 40"/>
              <p:cNvSpPr txBox="1"/>
              <p:nvPr/>
            </p:nvSpPr>
            <p:spPr>
              <a:xfrm>
                <a:off x="5105400" y="685800"/>
                <a:ext cx="34176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bn-BD" sz="2400" dirty="0" smtClean="0">
                    <a:solidFill>
                      <a:srgbClr val="FF0000"/>
                    </a:solidFill>
                    <a:latin typeface="NikoshBAN" pitchFamily="2" charset="0"/>
                    <a:cs typeface="NikoshBAN" pitchFamily="2" charset="0"/>
                  </a:rPr>
                  <a:t>৮</a:t>
                </a:r>
                <a:endParaRPr lang="en-US" sz="2400" dirty="0">
                  <a:solidFill>
                    <a:srgbClr val="FF0000"/>
                  </a:solidFill>
                  <a:latin typeface="NikoshBAN" pitchFamily="2" charset="0"/>
                  <a:cs typeface="NikoshBAN" pitchFamily="2" charset="0"/>
                </a:endParaRPr>
              </a:p>
            </p:txBody>
          </p:sp>
          <p:cxnSp>
            <p:nvCxnSpPr>
              <p:cNvPr id="43" name="Straight Connector 42"/>
              <p:cNvCxnSpPr/>
              <p:nvPr/>
            </p:nvCxnSpPr>
            <p:spPr>
              <a:xfrm>
                <a:off x="4953000" y="1055132"/>
                <a:ext cx="609600" cy="0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5" name="TextBox 44"/>
              <p:cNvSpPr txBox="1"/>
              <p:nvPr/>
            </p:nvSpPr>
            <p:spPr>
              <a:xfrm>
                <a:off x="5029200" y="1066800"/>
                <a:ext cx="46679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bn-BD" sz="2400" dirty="0" smtClean="0">
                    <a:solidFill>
                      <a:srgbClr val="FF0000"/>
                    </a:solidFill>
                    <a:latin typeface="NikoshBAN" pitchFamily="2" charset="0"/>
                    <a:cs typeface="NikoshBAN" pitchFamily="2" charset="0"/>
                  </a:rPr>
                  <a:t>২৫</a:t>
                </a:r>
                <a:endParaRPr lang="en-US" sz="2400" dirty="0">
                  <a:solidFill>
                    <a:srgbClr val="FF0000"/>
                  </a:solidFill>
                  <a:latin typeface="NikoshBAN" pitchFamily="2" charset="0"/>
                  <a:cs typeface="NikoshBAN" pitchFamily="2" charset="0"/>
                </a:endParaRPr>
              </a:p>
            </p:txBody>
          </p:sp>
        </p:grpSp>
        <p:sp>
          <p:nvSpPr>
            <p:cNvPr id="78" name="TextBox 77"/>
            <p:cNvSpPr txBox="1"/>
            <p:nvPr/>
          </p:nvSpPr>
          <p:spPr>
            <a:xfrm>
              <a:off x="228600" y="6248400"/>
              <a:ext cx="63671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bn-BD" dirty="0" smtClean="0">
                  <a:solidFill>
                    <a:srgbClr val="FF0000"/>
                  </a:solidFill>
                  <a:latin typeface="NikoshBAN" pitchFamily="2" charset="0"/>
                  <a:cs typeface="NikoshBAN" pitchFamily="2" charset="0"/>
                </a:rPr>
                <a:t>অর্থাৎ</a:t>
              </a:r>
              <a:r>
                <a:rPr lang="bn-BD" dirty="0" smtClean="0">
                  <a:solidFill>
                    <a:srgbClr val="0070C0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endParaRPr lang="en-US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1905000" y="6248400"/>
              <a:ext cx="276038" cy="461665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bn-BD" sz="2400" dirty="0" smtClean="0">
                  <a:solidFill>
                    <a:srgbClr val="FF0000"/>
                  </a:solidFill>
                  <a:latin typeface="NikoshBAN" pitchFamily="2" charset="0"/>
                  <a:cs typeface="NikoshBAN" pitchFamily="2" charset="0"/>
                </a:rPr>
                <a:t>-</a:t>
              </a:r>
              <a:endParaRPr lang="en-US" sz="24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grpSp>
          <p:nvGrpSpPr>
            <p:cNvPr id="80" name="Group 79"/>
            <p:cNvGrpSpPr/>
            <p:nvPr/>
          </p:nvGrpSpPr>
          <p:grpSpPr>
            <a:xfrm>
              <a:off x="2209800" y="6107668"/>
              <a:ext cx="609600" cy="842665"/>
              <a:chOff x="4953000" y="685800"/>
              <a:chExt cx="609600" cy="842665"/>
            </a:xfrm>
          </p:grpSpPr>
          <p:sp>
            <p:nvSpPr>
              <p:cNvPr id="81" name="TextBox 80"/>
              <p:cNvSpPr txBox="1"/>
              <p:nvPr/>
            </p:nvSpPr>
            <p:spPr>
              <a:xfrm>
                <a:off x="5105400" y="685800"/>
                <a:ext cx="34977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bn-BD" sz="2400" dirty="0" smtClean="0">
                    <a:solidFill>
                      <a:srgbClr val="FF0000"/>
                    </a:solidFill>
                    <a:latin typeface="NikoshBAN" pitchFamily="2" charset="0"/>
                    <a:cs typeface="NikoshBAN" pitchFamily="2" charset="0"/>
                  </a:rPr>
                  <a:t>৩</a:t>
                </a:r>
                <a:endParaRPr lang="en-US" sz="2400" dirty="0">
                  <a:solidFill>
                    <a:srgbClr val="FF0000"/>
                  </a:solidFill>
                  <a:latin typeface="NikoshBAN" pitchFamily="2" charset="0"/>
                  <a:cs typeface="NikoshBAN" pitchFamily="2" charset="0"/>
                </a:endParaRPr>
              </a:p>
            </p:txBody>
          </p:sp>
          <p:cxnSp>
            <p:nvCxnSpPr>
              <p:cNvPr id="82" name="Straight Connector 81"/>
              <p:cNvCxnSpPr/>
              <p:nvPr/>
            </p:nvCxnSpPr>
            <p:spPr>
              <a:xfrm>
                <a:off x="4953000" y="1055132"/>
                <a:ext cx="609600" cy="0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3" name="TextBox 82"/>
              <p:cNvSpPr txBox="1"/>
              <p:nvPr/>
            </p:nvSpPr>
            <p:spPr>
              <a:xfrm>
                <a:off x="5029200" y="1066800"/>
                <a:ext cx="46679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bn-BD" sz="2400" dirty="0" smtClean="0">
                    <a:solidFill>
                      <a:srgbClr val="FF0000"/>
                    </a:solidFill>
                    <a:latin typeface="NikoshBAN" pitchFamily="2" charset="0"/>
                    <a:cs typeface="NikoshBAN" pitchFamily="2" charset="0"/>
                  </a:rPr>
                  <a:t>২৫</a:t>
                </a:r>
                <a:endParaRPr lang="en-US" sz="2400" dirty="0">
                  <a:solidFill>
                    <a:srgbClr val="FF0000"/>
                  </a:solidFill>
                  <a:latin typeface="NikoshBAN" pitchFamily="2" charset="0"/>
                  <a:cs typeface="NikoshBAN" pitchFamily="2" charset="0"/>
                </a:endParaRPr>
              </a:p>
            </p:txBody>
          </p:sp>
        </p:grpSp>
        <p:sp>
          <p:nvSpPr>
            <p:cNvPr id="84" name="TextBox 83"/>
            <p:cNvSpPr txBox="1"/>
            <p:nvPr/>
          </p:nvSpPr>
          <p:spPr>
            <a:xfrm>
              <a:off x="3048000" y="6172200"/>
              <a:ext cx="37702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bn-BD" sz="2400" dirty="0" smtClean="0">
                  <a:solidFill>
                    <a:srgbClr val="FF0000"/>
                  </a:solidFill>
                  <a:latin typeface="NikoshBAN" pitchFamily="2" charset="0"/>
                  <a:cs typeface="NikoshBAN" pitchFamily="2" charset="0"/>
                </a:rPr>
                <a:t>=</a:t>
              </a:r>
              <a:endParaRPr lang="en-US" sz="24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grpSp>
          <p:nvGrpSpPr>
            <p:cNvPr id="85" name="Group 84"/>
            <p:cNvGrpSpPr/>
            <p:nvPr/>
          </p:nvGrpSpPr>
          <p:grpSpPr>
            <a:xfrm>
              <a:off x="4724400" y="6107668"/>
              <a:ext cx="609600" cy="842665"/>
              <a:chOff x="4953000" y="685800"/>
              <a:chExt cx="609600" cy="842665"/>
            </a:xfrm>
          </p:grpSpPr>
          <p:sp>
            <p:nvSpPr>
              <p:cNvPr id="86" name="TextBox 85"/>
              <p:cNvSpPr txBox="1"/>
              <p:nvPr/>
            </p:nvSpPr>
            <p:spPr>
              <a:xfrm>
                <a:off x="5105400" y="685800"/>
                <a:ext cx="32893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bn-BD" sz="2400" dirty="0" smtClean="0">
                    <a:solidFill>
                      <a:srgbClr val="FF0000"/>
                    </a:solidFill>
                    <a:latin typeface="NikoshBAN" pitchFamily="2" charset="0"/>
                    <a:cs typeface="NikoshBAN" pitchFamily="2" charset="0"/>
                  </a:rPr>
                  <a:t>৫</a:t>
                </a:r>
                <a:endParaRPr lang="en-US" sz="2400" dirty="0">
                  <a:solidFill>
                    <a:srgbClr val="FF0000"/>
                  </a:solidFill>
                  <a:latin typeface="NikoshBAN" pitchFamily="2" charset="0"/>
                  <a:cs typeface="NikoshBAN" pitchFamily="2" charset="0"/>
                </a:endParaRPr>
              </a:p>
            </p:txBody>
          </p:sp>
          <p:cxnSp>
            <p:nvCxnSpPr>
              <p:cNvPr id="87" name="Straight Connector 86"/>
              <p:cNvCxnSpPr/>
              <p:nvPr/>
            </p:nvCxnSpPr>
            <p:spPr>
              <a:xfrm>
                <a:off x="4953000" y="1055132"/>
                <a:ext cx="609600" cy="0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8" name="TextBox 87"/>
              <p:cNvSpPr txBox="1"/>
              <p:nvPr/>
            </p:nvSpPr>
            <p:spPr>
              <a:xfrm>
                <a:off x="5029200" y="1066800"/>
                <a:ext cx="46679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bn-BD" sz="2400" dirty="0" smtClean="0">
                    <a:solidFill>
                      <a:srgbClr val="FF0000"/>
                    </a:solidFill>
                    <a:latin typeface="NikoshBAN" pitchFamily="2" charset="0"/>
                    <a:cs typeface="NikoshBAN" pitchFamily="2" charset="0"/>
                  </a:rPr>
                  <a:t>২৫</a:t>
                </a:r>
                <a:endParaRPr lang="en-US" sz="2400" dirty="0">
                  <a:solidFill>
                    <a:srgbClr val="FF0000"/>
                  </a:solidFill>
                  <a:latin typeface="NikoshBAN" pitchFamily="2" charset="0"/>
                  <a:cs typeface="NikoshBAN" pitchFamily="2" charset="0"/>
                </a:endParaRPr>
              </a:p>
            </p:txBody>
          </p:sp>
        </p:grpSp>
        <p:sp>
          <p:nvSpPr>
            <p:cNvPr id="89" name="TextBox 88"/>
            <p:cNvSpPr txBox="1"/>
            <p:nvPr/>
          </p:nvSpPr>
          <p:spPr>
            <a:xfrm>
              <a:off x="3581400" y="5943600"/>
              <a:ext cx="74892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bn-BD" sz="2400" dirty="0" smtClean="0">
                  <a:solidFill>
                    <a:srgbClr val="FF0000"/>
                  </a:solidFill>
                  <a:latin typeface="NikoshBAN" pitchFamily="2" charset="0"/>
                  <a:cs typeface="NikoshBAN" pitchFamily="2" charset="0"/>
                </a:rPr>
                <a:t>৮ - ৩</a:t>
              </a:r>
              <a:endParaRPr lang="en-US" sz="24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cxnSp>
          <p:nvCxnSpPr>
            <p:cNvPr id="91" name="Straight Connector 90"/>
            <p:cNvCxnSpPr/>
            <p:nvPr/>
          </p:nvCxnSpPr>
          <p:spPr>
            <a:xfrm>
              <a:off x="3581400" y="6400800"/>
              <a:ext cx="685800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4" name="TextBox 93"/>
            <p:cNvSpPr txBox="1"/>
            <p:nvPr/>
          </p:nvSpPr>
          <p:spPr>
            <a:xfrm>
              <a:off x="3657600" y="6488668"/>
              <a:ext cx="46679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bn-BD" sz="2400" dirty="0" smtClean="0">
                  <a:solidFill>
                    <a:srgbClr val="FF0000"/>
                  </a:solidFill>
                  <a:latin typeface="NikoshBAN" pitchFamily="2" charset="0"/>
                  <a:cs typeface="NikoshBAN" pitchFamily="2" charset="0"/>
                </a:rPr>
                <a:t>২৫</a:t>
              </a:r>
              <a:endParaRPr lang="en-US" sz="24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95" name="TextBox 94"/>
            <p:cNvSpPr txBox="1"/>
            <p:nvPr/>
          </p:nvSpPr>
          <p:spPr>
            <a:xfrm>
              <a:off x="4343400" y="6248400"/>
              <a:ext cx="37702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bn-BD" sz="2400" dirty="0" smtClean="0">
                  <a:solidFill>
                    <a:srgbClr val="FF0000"/>
                  </a:solidFill>
                  <a:latin typeface="NikoshBAN" pitchFamily="2" charset="0"/>
                  <a:cs typeface="NikoshBAN" pitchFamily="2" charset="0"/>
                </a:rPr>
                <a:t>=</a:t>
              </a:r>
              <a:endParaRPr lang="en-US" sz="24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128" name="Group 127"/>
          <p:cNvGrpSpPr/>
          <p:nvPr/>
        </p:nvGrpSpPr>
        <p:grpSpPr>
          <a:xfrm>
            <a:off x="4953000" y="152400"/>
            <a:ext cx="3048000" cy="2667000"/>
            <a:chOff x="6096000" y="0"/>
            <a:chExt cx="3048000" cy="2667000"/>
          </a:xfrm>
        </p:grpSpPr>
        <p:grpSp>
          <p:nvGrpSpPr>
            <p:cNvPr id="102" name="Group 101"/>
            <p:cNvGrpSpPr/>
            <p:nvPr/>
          </p:nvGrpSpPr>
          <p:grpSpPr>
            <a:xfrm>
              <a:off x="6096000" y="0"/>
              <a:ext cx="3048000" cy="533400"/>
              <a:chOff x="4038600" y="304800"/>
              <a:chExt cx="3048000" cy="533400"/>
            </a:xfrm>
            <a:solidFill>
              <a:srgbClr val="FF0000"/>
            </a:solidFill>
          </p:grpSpPr>
          <p:sp>
            <p:nvSpPr>
              <p:cNvPr id="97" name="Rectangle 96"/>
              <p:cNvSpPr/>
              <p:nvPr/>
            </p:nvSpPr>
            <p:spPr>
              <a:xfrm>
                <a:off x="4038600" y="304800"/>
                <a:ext cx="609600" cy="533400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8" name="Rectangle 97"/>
              <p:cNvSpPr/>
              <p:nvPr/>
            </p:nvSpPr>
            <p:spPr>
              <a:xfrm>
                <a:off x="4648200" y="304800"/>
                <a:ext cx="609600" cy="533400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9" name="Rectangle 98"/>
              <p:cNvSpPr/>
              <p:nvPr/>
            </p:nvSpPr>
            <p:spPr>
              <a:xfrm>
                <a:off x="5257800" y="304800"/>
                <a:ext cx="609600" cy="533400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0" name="Rectangle 99"/>
              <p:cNvSpPr/>
              <p:nvPr/>
            </p:nvSpPr>
            <p:spPr>
              <a:xfrm>
                <a:off x="5867400" y="304800"/>
                <a:ext cx="609600" cy="533400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1" name="Rectangle 100"/>
              <p:cNvSpPr/>
              <p:nvPr/>
            </p:nvSpPr>
            <p:spPr>
              <a:xfrm>
                <a:off x="6477000" y="304800"/>
                <a:ext cx="609600" cy="533400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27" name="Group 126"/>
            <p:cNvGrpSpPr/>
            <p:nvPr/>
          </p:nvGrpSpPr>
          <p:grpSpPr>
            <a:xfrm>
              <a:off x="6096000" y="533400"/>
              <a:ext cx="3048000" cy="2133600"/>
              <a:chOff x="3048000" y="685800"/>
              <a:chExt cx="3048000" cy="2133600"/>
            </a:xfrm>
          </p:grpSpPr>
          <p:grpSp>
            <p:nvGrpSpPr>
              <p:cNvPr id="103" name="Group 102"/>
              <p:cNvGrpSpPr/>
              <p:nvPr/>
            </p:nvGrpSpPr>
            <p:grpSpPr>
              <a:xfrm>
                <a:off x="3048000" y="685800"/>
                <a:ext cx="3048000" cy="533400"/>
                <a:chOff x="4038600" y="304800"/>
                <a:chExt cx="3048000" cy="533400"/>
              </a:xfrm>
            </p:grpSpPr>
            <p:sp>
              <p:nvSpPr>
                <p:cNvPr id="104" name="Rectangle 103"/>
                <p:cNvSpPr/>
                <p:nvPr/>
              </p:nvSpPr>
              <p:spPr>
                <a:xfrm>
                  <a:off x="4038600" y="304800"/>
                  <a:ext cx="609600" cy="533400"/>
                </a:xfrm>
                <a:prstGeom prst="rect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5" name="Rectangle 104"/>
                <p:cNvSpPr/>
                <p:nvPr/>
              </p:nvSpPr>
              <p:spPr>
                <a:xfrm>
                  <a:off x="4648200" y="304800"/>
                  <a:ext cx="609600" cy="533400"/>
                </a:xfrm>
                <a:prstGeom prst="rect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6" name="Rectangle 105"/>
                <p:cNvSpPr/>
                <p:nvPr/>
              </p:nvSpPr>
              <p:spPr>
                <a:xfrm>
                  <a:off x="5257800" y="304800"/>
                  <a:ext cx="609600" cy="533400"/>
                </a:xfrm>
                <a:prstGeom prst="rect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7" name="Rectangle 106"/>
                <p:cNvSpPr/>
                <p:nvPr/>
              </p:nvSpPr>
              <p:spPr>
                <a:xfrm>
                  <a:off x="5867400" y="304800"/>
                  <a:ext cx="609600" cy="533400"/>
                </a:xfrm>
                <a:prstGeom prst="rect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6477000" y="304800"/>
                  <a:ext cx="609600" cy="533400"/>
                </a:xfrm>
                <a:prstGeom prst="rect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9" name="Group 108"/>
              <p:cNvGrpSpPr/>
              <p:nvPr/>
            </p:nvGrpSpPr>
            <p:grpSpPr>
              <a:xfrm>
                <a:off x="3048000" y="1219200"/>
                <a:ext cx="3048000" cy="533400"/>
                <a:chOff x="4038600" y="304800"/>
                <a:chExt cx="3048000" cy="5334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4038600" y="304800"/>
                  <a:ext cx="609600" cy="533400"/>
                </a:xfrm>
                <a:prstGeom prst="rect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4648200" y="304800"/>
                  <a:ext cx="609600" cy="533400"/>
                </a:xfrm>
                <a:prstGeom prst="rect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5257800" y="304800"/>
                  <a:ext cx="609600" cy="533400"/>
                </a:xfrm>
                <a:prstGeom prst="rect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3" name="Rectangle 112"/>
                <p:cNvSpPr/>
                <p:nvPr/>
              </p:nvSpPr>
              <p:spPr>
                <a:xfrm>
                  <a:off x="5867400" y="304800"/>
                  <a:ext cx="609600" cy="533400"/>
                </a:xfrm>
                <a:prstGeom prst="rect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6477000" y="304800"/>
                  <a:ext cx="609600" cy="533400"/>
                </a:xfrm>
                <a:prstGeom prst="rect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15" name="Group 114"/>
              <p:cNvGrpSpPr/>
              <p:nvPr/>
            </p:nvGrpSpPr>
            <p:grpSpPr>
              <a:xfrm>
                <a:off x="3048000" y="1752600"/>
                <a:ext cx="3048000" cy="533400"/>
                <a:chOff x="4038600" y="304800"/>
                <a:chExt cx="3048000" cy="533400"/>
              </a:xfrm>
            </p:grpSpPr>
            <p:sp>
              <p:nvSpPr>
                <p:cNvPr id="116" name="Rectangle 115"/>
                <p:cNvSpPr/>
                <p:nvPr/>
              </p:nvSpPr>
              <p:spPr>
                <a:xfrm>
                  <a:off x="4038600" y="304800"/>
                  <a:ext cx="609600" cy="533400"/>
                </a:xfrm>
                <a:prstGeom prst="rect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116"/>
                <p:cNvSpPr/>
                <p:nvPr/>
              </p:nvSpPr>
              <p:spPr>
                <a:xfrm>
                  <a:off x="4648200" y="304800"/>
                  <a:ext cx="609600" cy="533400"/>
                </a:xfrm>
                <a:prstGeom prst="rect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8" name="Rectangle 117"/>
                <p:cNvSpPr/>
                <p:nvPr/>
              </p:nvSpPr>
              <p:spPr>
                <a:xfrm>
                  <a:off x="5257800" y="304800"/>
                  <a:ext cx="609600" cy="533400"/>
                </a:xfrm>
                <a:prstGeom prst="rect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9" name="Rectangle 118"/>
                <p:cNvSpPr/>
                <p:nvPr/>
              </p:nvSpPr>
              <p:spPr>
                <a:xfrm>
                  <a:off x="5867400" y="304800"/>
                  <a:ext cx="609600" cy="533400"/>
                </a:xfrm>
                <a:prstGeom prst="rect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0" name="Rectangle 119"/>
                <p:cNvSpPr/>
                <p:nvPr/>
              </p:nvSpPr>
              <p:spPr>
                <a:xfrm>
                  <a:off x="6477000" y="304800"/>
                  <a:ext cx="609600" cy="533400"/>
                </a:xfrm>
                <a:prstGeom prst="rect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21" name="Group 120"/>
              <p:cNvGrpSpPr/>
              <p:nvPr/>
            </p:nvGrpSpPr>
            <p:grpSpPr>
              <a:xfrm>
                <a:off x="3048000" y="2286000"/>
                <a:ext cx="3048000" cy="533400"/>
                <a:chOff x="4038600" y="304800"/>
                <a:chExt cx="3048000" cy="533400"/>
              </a:xfrm>
            </p:grpSpPr>
            <p:sp>
              <p:nvSpPr>
                <p:cNvPr id="122" name="Rectangle 121"/>
                <p:cNvSpPr/>
                <p:nvPr/>
              </p:nvSpPr>
              <p:spPr>
                <a:xfrm>
                  <a:off x="4038600" y="304800"/>
                  <a:ext cx="609600" cy="533400"/>
                </a:xfrm>
                <a:prstGeom prst="rect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3" name="Rectangle 122"/>
                <p:cNvSpPr/>
                <p:nvPr/>
              </p:nvSpPr>
              <p:spPr>
                <a:xfrm>
                  <a:off x="4648200" y="304800"/>
                  <a:ext cx="609600" cy="533400"/>
                </a:xfrm>
                <a:prstGeom prst="rect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4" name="Rectangle 123"/>
                <p:cNvSpPr/>
                <p:nvPr/>
              </p:nvSpPr>
              <p:spPr>
                <a:xfrm>
                  <a:off x="5257800" y="304800"/>
                  <a:ext cx="609600" cy="533400"/>
                </a:xfrm>
                <a:prstGeom prst="rect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5" name="Rectangle 124"/>
                <p:cNvSpPr/>
                <p:nvPr/>
              </p:nvSpPr>
              <p:spPr>
                <a:xfrm>
                  <a:off x="5867400" y="304800"/>
                  <a:ext cx="609600" cy="533400"/>
                </a:xfrm>
                <a:prstGeom prst="rect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6" name="Rectangle 125"/>
                <p:cNvSpPr/>
                <p:nvPr/>
              </p:nvSpPr>
              <p:spPr>
                <a:xfrm>
                  <a:off x="6477000" y="304800"/>
                  <a:ext cx="609600" cy="533400"/>
                </a:xfrm>
                <a:prstGeom prst="rect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800" decel="100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800" decel="10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9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60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61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770" decel="100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0" dur="770" decel="100000"/>
                                        <p:tgtEl>
                                          <p:spTgt spid="5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7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72" dur="77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7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74" dur="77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7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2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2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2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800" decel="1000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800" decel="100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800" decel="100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800" decel="100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6" grpId="0"/>
      <p:bldP spid="37" grpId="0"/>
      <p:bldP spid="39" grpId="0"/>
      <p:bldP spid="40" grpId="0"/>
      <p:bldP spid="5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228600" y="762000"/>
            <a:ext cx="8686800" cy="5416629"/>
            <a:chOff x="228600" y="762000"/>
            <a:chExt cx="8686800" cy="5416629"/>
          </a:xfrm>
        </p:grpSpPr>
        <p:grpSp>
          <p:nvGrpSpPr>
            <p:cNvPr id="2" name="Group 1"/>
            <p:cNvGrpSpPr/>
            <p:nvPr/>
          </p:nvGrpSpPr>
          <p:grpSpPr>
            <a:xfrm>
              <a:off x="228600" y="762000"/>
              <a:ext cx="8686800" cy="5416629"/>
              <a:chOff x="228600" y="762000"/>
              <a:chExt cx="8686800" cy="5416629"/>
            </a:xfrm>
          </p:grpSpPr>
          <p:sp>
            <p:nvSpPr>
              <p:cNvPr id="5" name="TextBox 4"/>
              <p:cNvSpPr txBox="1"/>
              <p:nvPr/>
            </p:nvSpPr>
            <p:spPr>
              <a:xfrm>
                <a:off x="228600" y="762000"/>
                <a:ext cx="184731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endParaRPr lang="en-US" sz="2800" dirty="0">
                  <a:latin typeface="NikoshBAN" pitchFamily="2" charset="0"/>
                  <a:cs typeface="NikoshBAN" pitchFamily="2" charset="0"/>
                </a:endParaRPr>
              </a:p>
            </p:txBody>
          </p:sp>
          <p:sp>
            <p:nvSpPr>
              <p:cNvPr id="4" name="TextBox 3"/>
              <p:cNvSpPr txBox="1"/>
              <p:nvPr/>
            </p:nvSpPr>
            <p:spPr>
              <a:xfrm>
                <a:off x="304800" y="2362200"/>
                <a:ext cx="8610600" cy="3816429"/>
              </a:xfrm>
              <a:prstGeom prst="rect">
                <a:avLst/>
              </a:prstGeom>
              <a:solidFill>
                <a:srgbClr val="00B0F0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bn-BD" sz="6600" dirty="0" smtClean="0">
                    <a:latin typeface="NikoshBAN" pitchFamily="2" charset="0"/>
                    <a:cs typeface="NikoshBAN" pitchFamily="2" charset="0"/>
                  </a:rPr>
                  <a:t>লক্ষ করিঃ</a:t>
                </a:r>
              </a:p>
              <a:p>
                <a:r>
                  <a:rPr lang="bn-BD" sz="4400" dirty="0" smtClean="0">
                    <a:latin typeface="NikoshBAN" pitchFamily="2" charset="0"/>
                    <a:cs typeface="NikoshBAN" pitchFamily="2" charset="0"/>
                  </a:rPr>
                  <a:t>সমহর বিশিষ্ট দুইটি ভগ্নাংশ বিয়োগ করলে বিয়োগফলের হর ও ভগ্নাংশ দুইটির হর একই। বিয়োগফলের লব ভগ্নাংশ দুইটির লবের বিয়োগফল।</a:t>
                </a:r>
                <a:endParaRPr lang="en-US" sz="3200" dirty="0">
                  <a:latin typeface="NikoshBAN" pitchFamily="2" charset="0"/>
                  <a:cs typeface="NikoshBAN" pitchFamily="2" charset="0"/>
                </a:endParaRPr>
              </a:p>
            </p:txBody>
          </p:sp>
        </p:grpSp>
        <p:grpSp>
          <p:nvGrpSpPr>
            <p:cNvPr id="22" name="Group 21"/>
            <p:cNvGrpSpPr/>
            <p:nvPr/>
          </p:nvGrpSpPr>
          <p:grpSpPr>
            <a:xfrm>
              <a:off x="1752600" y="762000"/>
              <a:ext cx="4495800" cy="992088"/>
              <a:chOff x="1143000" y="6019800"/>
              <a:chExt cx="4495800" cy="992088"/>
            </a:xfrm>
          </p:grpSpPr>
          <p:grpSp>
            <p:nvGrpSpPr>
              <p:cNvPr id="23" name="Group 45"/>
              <p:cNvGrpSpPr/>
              <p:nvPr/>
            </p:nvGrpSpPr>
            <p:grpSpPr>
              <a:xfrm>
                <a:off x="1143000" y="6107668"/>
                <a:ext cx="609600" cy="904220"/>
                <a:chOff x="4953000" y="685800"/>
                <a:chExt cx="609600" cy="904220"/>
              </a:xfrm>
            </p:grpSpPr>
            <p:sp>
              <p:nvSpPr>
                <p:cNvPr id="39" name="TextBox 38"/>
                <p:cNvSpPr txBox="1"/>
                <p:nvPr/>
              </p:nvSpPr>
              <p:spPr>
                <a:xfrm>
                  <a:off x="5105400" y="685800"/>
                  <a:ext cx="367408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bn-BD" sz="2800" dirty="0" smtClean="0">
                      <a:solidFill>
                        <a:srgbClr val="00B050"/>
                      </a:solidFill>
                      <a:latin typeface="NikoshBAN" pitchFamily="2" charset="0"/>
                      <a:cs typeface="NikoshBAN" pitchFamily="2" charset="0"/>
                    </a:rPr>
                    <a:t>৮</a:t>
                  </a:r>
                  <a:endParaRPr lang="en-US" sz="2800" dirty="0">
                    <a:solidFill>
                      <a:srgbClr val="00B050"/>
                    </a:solidFill>
                    <a:latin typeface="NikoshBAN" pitchFamily="2" charset="0"/>
                    <a:cs typeface="NikoshBAN" pitchFamily="2" charset="0"/>
                  </a:endParaRPr>
                </a:p>
              </p:txBody>
            </p:sp>
            <p:cxnSp>
              <p:nvCxnSpPr>
                <p:cNvPr id="40" name="Straight Connector 39"/>
                <p:cNvCxnSpPr/>
                <p:nvPr/>
              </p:nvCxnSpPr>
              <p:spPr>
                <a:xfrm>
                  <a:off x="4953000" y="1131332"/>
                  <a:ext cx="609600" cy="0"/>
                </a:xfrm>
                <a:prstGeom prst="line">
                  <a:avLst/>
                </a:prstGeom>
                <a:ln>
                  <a:solidFill>
                    <a:srgbClr val="00B05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1" name="TextBox 40"/>
                <p:cNvSpPr txBox="1"/>
                <p:nvPr/>
              </p:nvSpPr>
              <p:spPr>
                <a:xfrm>
                  <a:off x="5029200" y="1066800"/>
                  <a:ext cx="513282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bn-BD" sz="2800" dirty="0" smtClean="0">
                      <a:solidFill>
                        <a:srgbClr val="00B050"/>
                      </a:solidFill>
                      <a:latin typeface="NikoshBAN" pitchFamily="2" charset="0"/>
                      <a:cs typeface="NikoshBAN" pitchFamily="2" charset="0"/>
                    </a:rPr>
                    <a:t>২৫</a:t>
                  </a:r>
                  <a:endParaRPr lang="en-US" sz="2800" dirty="0">
                    <a:solidFill>
                      <a:srgbClr val="00B050"/>
                    </a:solidFill>
                    <a:latin typeface="NikoshBAN" pitchFamily="2" charset="0"/>
                    <a:cs typeface="NikoshBAN" pitchFamily="2" charset="0"/>
                  </a:endParaRPr>
                </a:p>
              </p:txBody>
            </p:sp>
          </p:grpSp>
          <p:sp>
            <p:nvSpPr>
              <p:cNvPr id="25" name="TextBox 24"/>
              <p:cNvSpPr txBox="1"/>
              <p:nvPr/>
            </p:nvSpPr>
            <p:spPr>
              <a:xfrm>
                <a:off x="1905000" y="6248400"/>
                <a:ext cx="290464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bn-BD" sz="2800" dirty="0" smtClean="0">
                    <a:solidFill>
                      <a:srgbClr val="00B050"/>
                    </a:solidFill>
                    <a:latin typeface="NikoshBAN" pitchFamily="2" charset="0"/>
                    <a:cs typeface="NikoshBAN" pitchFamily="2" charset="0"/>
                  </a:rPr>
                  <a:t>-</a:t>
                </a:r>
                <a:endParaRPr lang="en-US" sz="2800" dirty="0">
                  <a:solidFill>
                    <a:srgbClr val="00B050"/>
                  </a:solidFill>
                  <a:latin typeface="NikoshBAN" pitchFamily="2" charset="0"/>
                  <a:cs typeface="NikoshBAN" pitchFamily="2" charset="0"/>
                </a:endParaRPr>
              </a:p>
            </p:txBody>
          </p:sp>
          <p:grpSp>
            <p:nvGrpSpPr>
              <p:cNvPr id="26" name="Group 79"/>
              <p:cNvGrpSpPr/>
              <p:nvPr/>
            </p:nvGrpSpPr>
            <p:grpSpPr>
              <a:xfrm>
                <a:off x="2209800" y="6107668"/>
                <a:ext cx="609600" cy="904220"/>
                <a:chOff x="4953000" y="685800"/>
                <a:chExt cx="609600" cy="904220"/>
              </a:xfrm>
            </p:grpSpPr>
            <p:sp>
              <p:nvSpPr>
                <p:cNvPr id="36" name="TextBox 35"/>
                <p:cNvSpPr txBox="1"/>
                <p:nvPr/>
              </p:nvSpPr>
              <p:spPr>
                <a:xfrm>
                  <a:off x="5105400" y="685800"/>
                  <a:ext cx="377026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bn-BD" sz="2800" dirty="0" smtClean="0">
                      <a:solidFill>
                        <a:srgbClr val="00B050"/>
                      </a:solidFill>
                      <a:latin typeface="NikoshBAN" pitchFamily="2" charset="0"/>
                      <a:cs typeface="NikoshBAN" pitchFamily="2" charset="0"/>
                    </a:rPr>
                    <a:t>৩</a:t>
                  </a:r>
                  <a:endParaRPr lang="en-US" sz="2800" dirty="0">
                    <a:solidFill>
                      <a:srgbClr val="00B050"/>
                    </a:solidFill>
                    <a:latin typeface="NikoshBAN" pitchFamily="2" charset="0"/>
                    <a:cs typeface="NikoshBAN" pitchFamily="2" charset="0"/>
                  </a:endParaRPr>
                </a:p>
              </p:txBody>
            </p:sp>
            <p:cxnSp>
              <p:nvCxnSpPr>
                <p:cNvPr id="37" name="Straight Connector 36"/>
                <p:cNvCxnSpPr/>
                <p:nvPr/>
              </p:nvCxnSpPr>
              <p:spPr>
                <a:xfrm>
                  <a:off x="4953000" y="1131332"/>
                  <a:ext cx="609600" cy="0"/>
                </a:xfrm>
                <a:prstGeom prst="line">
                  <a:avLst/>
                </a:prstGeom>
                <a:ln>
                  <a:solidFill>
                    <a:srgbClr val="00B05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8" name="TextBox 37"/>
                <p:cNvSpPr txBox="1"/>
                <p:nvPr/>
              </p:nvSpPr>
              <p:spPr>
                <a:xfrm>
                  <a:off x="5029200" y="1066800"/>
                  <a:ext cx="513282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bn-BD" sz="2800" dirty="0" smtClean="0">
                      <a:solidFill>
                        <a:srgbClr val="00B050"/>
                      </a:solidFill>
                      <a:latin typeface="NikoshBAN" pitchFamily="2" charset="0"/>
                      <a:cs typeface="NikoshBAN" pitchFamily="2" charset="0"/>
                    </a:rPr>
                    <a:t>২৫</a:t>
                  </a:r>
                  <a:endParaRPr lang="en-US" sz="2800" dirty="0">
                    <a:solidFill>
                      <a:srgbClr val="00B050"/>
                    </a:solidFill>
                    <a:latin typeface="NikoshBAN" pitchFamily="2" charset="0"/>
                    <a:cs typeface="NikoshBAN" pitchFamily="2" charset="0"/>
                  </a:endParaRPr>
                </a:p>
              </p:txBody>
            </p:sp>
          </p:grpSp>
          <p:sp>
            <p:nvSpPr>
              <p:cNvPr id="27" name="TextBox 26"/>
              <p:cNvSpPr txBox="1"/>
              <p:nvPr/>
            </p:nvSpPr>
            <p:spPr>
              <a:xfrm>
                <a:off x="3048000" y="6324600"/>
                <a:ext cx="409086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bn-BD" sz="2800" dirty="0" smtClean="0">
                    <a:solidFill>
                      <a:srgbClr val="00B050"/>
                    </a:solidFill>
                    <a:latin typeface="NikoshBAN" pitchFamily="2" charset="0"/>
                    <a:cs typeface="NikoshBAN" pitchFamily="2" charset="0"/>
                  </a:rPr>
                  <a:t>=</a:t>
                </a:r>
                <a:endParaRPr lang="en-US" sz="2800" dirty="0">
                  <a:solidFill>
                    <a:srgbClr val="00B050"/>
                  </a:solidFill>
                  <a:latin typeface="NikoshBAN" pitchFamily="2" charset="0"/>
                  <a:cs typeface="NikoshBAN" pitchFamily="2" charset="0"/>
                </a:endParaRPr>
              </a:p>
            </p:txBody>
          </p:sp>
          <p:grpSp>
            <p:nvGrpSpPr>
              <p:cNvPr id="28" name="Group 84"/>
              <p:cNvGrpSpPr/>
              <p:nvPr/>
            </p:nvGrpSpPr>
            <p:grpSpPr>
              <a:xfrm>
                <a:off x="4724400" y="6107668"/>
                <a:ext cx="914400" cy="904220"/>
                <a:chOff x="4953000" y="685800"/>
                <a:chExt cx="914400" cy="904220"/>
              </a:xfrm>
            </p:grpSpPr>
            <p:sp>
              <p:nvSpPr>
                <p:cNvPr id="33" name="TextBox 32"/>
                <p:cNvSpPr txBox="1"/>
                <p:nvPr/>
              </p:nvSpPr>
              <p:spPr>
                <a:xfrm>
                  <a:off x="5105400" y="685800"/>
                  <a:ext cx="352982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bn-BD" sz="2800" dirty="0" smtClean="0">
                      <a:solidFill>
                        <a:srgbClr val="00B050"/>
                      </a:solidFill>
                      <a:latin typeface="NikoshBAN" pitchFamily="2" charset="0"/>
                      <a:cs typeface="NikoshBAN" pitchFamily="2" charset="0"/>
                    </a:rPr>
                    <a:t>৫</a:t>
                  </a:r>
                  <a:endParaRPr lang="en-US" sz="2800" dirty="0">
                    <a:solidFill>
                      <a:srgbClr val="00B050"/>
                    </a:solidFill>
                    <a:latin typeface="NikoshBAN" pitchFamily="2" charset="0"/>
                    <a:cs typeface="NikoshBAN" pitchFamily="2" charset="0"/>
                  </a:endParaRPr>
                </a:p>
              </p:txBody>
            </p:sp>
            <p:cxnSp>
              <p:nvCxnSpPr>
                <p:cNvPr id="34" name="Straight Connector 33"/>
                <p:cNvCxnSpPr/>
                <p:nvPr/>
              </p:nvCxnSpPr>
              <p:spPr>
                <a:xfrm>
                  <a:off x="4953000" y="1131332"/>
                  <a:ext cx="914400" cy="0"/>
                </a:xfrm>
                <a:prstGeom prst="line">
                  <a:avLst/>
                </a:prstGeom>
                <a:ln>
                  <a:solidFill>
                    <a:srgbClr val="00B05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5" name="TextBox 34"/>
                <p:cNvSpPr txBox="1"/>
                <p:nvPr/>
              </p:nvSpPr>
              <p:spPr>
                <a:xfrm>
                  <a:off x="5029200" y="1066800"/>
                  <a:ext cx="513282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bn-BD" sz="2800" dirty="0" smtClean="0">
                      <a:solidFill>
                        <a:srgbClr val="00B050"/>
                      </a:solidFill>
                      <a:latin typeface="NikoshBAN" pitchFamily="2" charset="0"/>
                      <a:cs typeface="NikoshBAN" pitchFamily="2" charset="0"/>
                    </a:rPr>
                    <a:t>২৫</a:t>
                  </a:r>
                  <a:endParaRPr lang="en-US" sz="2800" dirty="0">
                    <a:solidFill>
                      <a:srgbClr val="00B050"/>
                    </a:solidFill>
                    <a:latin typeface="NikoshBAN" pitchFamily="2" charset="0"/>
                    <a:cs typeface="NikoshBAN" pitchFamily="2" charset="0"/>
                  </a:endParaRPr>
                </a:p>
              </p:txBody>
            </p:sp>
          </p:grpSp>
          <p:sp>
            <p:nvSpPr>
              <p:cNvPr id="29" name="TextBox 28"/>
              <p:cNvSpPr txBox="1"/>
              <p:nvPr/>
            </p:nvSpPr>
            <p:spPr>
              <a:xfrm>
                <a:off x="3581400" y="6019800"/>
                <a:ext cx="84189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bn-BD" sz="2800" dirty="0" smtClean="0">
                    <a:solidFill>
                      <a:srgbClr val="00B050"/>
                    </a:solidFill>
                    <a:latin typeface="NikoshBAN" pitchFamily="2" charset="0"/>
                    <a:cs typeface="NikoshBAN" pitchFamily="2" charset="0"/>
                  </a:rPr>
                  <a:t>৮ - ৩</a:t>
                </a:r>
                <a:endParaRPr lang="en-US" sz="2800" dirty="0">
                  <a:solidFill>
                    <a:srgbClr val="00B050"/>
                  </a:solidFill>
                  <a:latin typeface="NikoshBAN" pitchFamily="2" charset="0"/>
                  <a:cs typeface="NikoshBAN" pitchFamily="2" charset="0"/>
                </a:endParaRPr>
              </a:p>
            </p:txBody>
          </p:sp>
          <p:cxnSp>
            <p:nvCxnSpPr>
              <p:cNvPr id="30" name="Straight Connector 29"/>
              <p:cNvCxnSpPr>
                <a:stCxn id="27" idx="3"/>
              </p:cNvCxnSpPr>
              <p:nvPr/>
            </p:nvCxnSpPr>
            <p:spPr>
              <a:xfrm flipV="1">
                <a:off x="3457086" y="6553200"/>
                <a:ext cx="810114" cy="33010"/>
              </a:xfrm>
              <a:prstGeom prst="line">
                <a:avLst/>
              </a:prstGeom>
              <a:ln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1" name="TextBox 30"/>
              <p:cNvSpPr txBox="1"/>
              <p:nvPr/>
            </p:nvSpPr>
            <p:spPr>
              <a:xfrm>
                <a:off x="3657600" y="6488668"/>
                <a:ext cx="513282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bn-BD" sz="2800" dirty="0" smtClean="0">
                    <a:solidFill>
                      <a:srgbClr val="00B050"/>
                    </a:solidFill>
                    <a:latin typeface="NikoshBAN" pitchFamily="2" charset="0"/>
                    <a:cs typeface="NikoshBAN" pitchFamily="2" charset="0"/>
                  </a:rPr>
                  <a:t>২৫</a:t>
                </a:r>
                <a:endParaRPr lang="en-US" sz="2800" dirty="0">
                  <a:solidFill>
                    <a:srgbClr val="00B050"/>
                  </a:solidFill>
                  <a:latin typeface="NikoshBAN" pitchFamily="2" charset="0"/>
                  <a:cs typeface="NikoshBAN" pitchFamily="2" charset="0"/>
                </a:endParaRPr>
              </a:p>
            </p:txBody>
          </p:sp>
          <p:sp>
            <p:nvSpPr>
              <p:cNvPr id="32" name="TextBox 31"/>
              <p:cNvSpPr txBox="1"/>
              <p:nvPr/>
            </p:nvSpPr>
            <p:spPr>
              <a:xfrm>
                <a:off x="4343400" y="6248400"/>
                <a:ext cx="409086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bn-BD" sz="2800" dirty="0" smtClean="0">
                    <a:solidFill>
                      <a:srgbClr val="00B050"/>
                    </a:solidFill>
                    <a:latin typeface="NikoshBAN" pitchFamily="2" charset="0"/>
                    <a:cs typeface="NikoshBAN" pitchFamily="2" charset="0"/>
                  </a:rPr>
                  <a:t>=</a:t>
                </a:r>
                <a:endParaRPr lang="en-US" sz="2800" dirty="0">
                  <a:solidFill>
                    <a:srgbClr val="00B050"/>
                  </a:solidFill>
                  <a:latin typeface="NikoshBAN" pitchFamily="2" charset="0"/>
                  <a:cs typeface="NikoshBAN" pitchFamily="2" charset="0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685800" y="152400"/>
            <a:ext cx="3353806" cy="965775"/>
            <a:chOff x="685800" y="152400"/>
            <a:chExt cx="3353806" cy="965775"/>
          </a:xfrm>
        </p:grpSpPr>
        <p:sp>
          <p:nvSpPr>
            <p:cNvPr id="2" name="TextBox 1"/>
            <p:cNvSpPr txBox="1"/>
            <p:nvPr/>
          </p:nvSpPr>
          <p:spPr>
            <a:xfrm>
              <a:off x="685800" y="381000"/>
              <a:ext cx="34817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00B050"/>
                  </a:solidFill>
                  <a:latin typeface="NikoshBAN" pitchFamily="2" charset="0"/>
                  <a:cs typeface="NikoshBAN" pitchFamily="2" charset="0"/>
                </a:rPr>
                <a:t>* </a:t>
              </a:r>
              <a:endParaRPr lang="en-US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grpSp>
          <p:nvGrpSpPr>
            <p:cNvPr id="15" name="Group 14"/>
            <p:cNvGrpSpPr/>
            <p:nvPr/>
          </p:nvGrpSpPr>
          <p:grpSpPr>
            <a:xfrm>
              <a:off x="1066800" y="152400"/>
              <a:ext cx="2972806" cy="965775"/>
              <a:chOff x="1600200" y="381000"/>
              <a:chExt cx="2972806" cy="965775"/>
            </a:xfrm>
          </p:grpSpPr>
          <p:grpSp>
            <p:nvGrpSpPr>
              <p:cNvPr id="8" name="Group 7"/>
              <p:cNvGrpSpPr/>
              <p:nvPr/>
            </p:nvGrpSpPr>
            <p:grpSpPr>
              <a:xfrm>
                <a:off x="1600200" y="381000"/>
                <a:ext cx="685800" cy="965775"/>
                <a:chOff x="1600200" y="381000"/>
                <a:chExt cx="685800" cy="965775"/>
              </a:xfrm>
            </p:grpSpPr>
            <p:sp>
              <p:nvSpPr>
                <p:cNvPr id="3" name="TextBox 2"/>
                <p:cNvSpPr txBox="1"/>
                <p:nvPr/>
              </p:nvSpPr>
              <p:spPr>
                <a:xfrm>
                  <a:off x="1752600" y="381000"/>
                  <a:ext cx="389850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3200" dirty="0" smtClean="0">
                      <a:solidFill>
                        <a:srgbClr val="00B050"/>
                      </a:solidFill>
                      <a:latin typeface="NikoshBAN" pitchFamily="2" charset="0"/>
                      <a:cs typeface="NikoshBAN" pitchFamily="2" charset="0"/>
                    </a:rPr>
                    <a:t>5</a:t>
                  </a:r>
                  <a:endParaRPr lang="en-US" sz="3200" dirty="0">
                    <a:solidFill>
                      <a:srgbClr val="00B050"/>
                    </a:solidFill>
                    <a:latin typeface="NikoshBAN" pitchFamily="2" charset="0"/>
                    <a:cs typeface="NikoshBAN" pitchFamily="2" charset="0"/>
                  </a:endParaRPr>
                </a:p>
              </p:txBody>
            </p:sp>
            <p:sp>
              <p:nvSpPr>
                <p:cNvPr id="4" name="TextBox 3"/>
                <p:cNvSpPr txBox="1"/>
                <p:nvPr/>
              </p:nvSpPr>
              <p:spPr>
                <a:xfrm>
                  <a:off x="1752600" y="762000"/>
                  <a:ext cx="397866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3200" dirty="0" smtClean="0">
                      <a:solidFill>
                        <a:srgbClr val="00B050"/>
                      </a:solidFill>
                      <a:latin typeface="NikoshBAN" pitchFamily="2" charset="0"/>
                      <a:cs typeface="NikoshBAN" pitchFamily="2" charset="0"/>
                    </a:rPr>
                    <a:t>8</a:t>
                  </a:r>
                  <a:endParaRPr lang="en-US" sz="3200" dirty="0">
                    <a:solidFill>
                      <a:srgbClr val="00B050"/>
                    </a:solidFill>
                    <a:latin typeface="NikoshBAN" pitchFamily="2" charset="0"/>
                    <a:cs typeface="NikoshBAN" pitchFamily="2" charset="0"/>
                  </a:endParaRPr>
                </a:p>
              </p:txBody>
            </p:sp>
            <p:cxnSp>
              <p:nvCxnSpPr>
                <p:cNvPr id="6" name="Straight Connector 5"/>
                <p:cNvCxnSpPr/>
                <p:nvPr/>
              </p:nvCxnSpPr>
              <p:spPr>
                <a:xfrm>
                  <a:off x="1600200" y="838200"/>
                  <a:ext cx="685800" cy="0"/>
                </a:xfrm>
                <a:prstGeom prst="line">
                  <a:avLst/>
                </a:prstGeom>
                <a:ln>
                  <a:solidFill>
                    <a:srgbClr val="00B05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9" name="TextBox 8"/>
              <p:cNvSpPr txBox="1"/>
              <p:nvPr/>
            </p:nvSpPr>
            <p:spPr>
              <a:xfrm>
                <a:off x="2362200" y="533400"/>
                <a:ext cx="306494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200" dirty="0" smtClean="0">
                    <a:solidFill>
                      <a:srgbClr val="00B050"/>
                    </a:solidFill>
                    <a:latin typeface="NikoshBAN" pitchFamily="2" charset="0"/>
                    <a:cs typeface="NikoshBAN" pitchFamily="2" charset="0"/>
                  </a:rPr>
                  <a:t>-</a:t>
                </a:r>
                <a:endParaRPr lang="en-US" sz="3200" dirty="0">
                  <a:solidFill>
                    <a:srgbClr val="00B050"/>
                  </a:solidFill>
                  <a:latin typeface="NikoshBAN" pitchFamily="2" charset="0"/>
                  <a:cs typeface="NikoshBAN" pitchFamily="2" charset="0"/>
                </a:endParaRPr>
              </a:p>
            </p:txBody>
          </p:sp>
          <p:grpSp>
            <p:nvGrpSpPr>
              <p:cNvPr id="10" name="Group 9"/>
              <p:cNvGrpSpPr/>
              <p:nvPr/>
            </p:nvGrpSpPr>
            <p:grpSpPr>
              <a:xfrm>
                <a:off x="2590800" y="381000"/>
                <a:ext cx="685800" cy="965775"/>
                <a:chOff x="1600200" y="381000"/>
                <a:chExt cx="685800" cy="965775"/>
              </a:xfrm>
            </p:grpSpPr>
            <p:sp>
              <p:nvSpPr>
                <p:cNvPr id="11" name="TextBox 10"/>
                <p:cNvSpPr txBox="1"/>
                <p:nvPr/>
              </p:nvSpPr>
              <p:spPr>
                <a:xfrm>
                  <a:off x="1752600" y="381000"/>
                  <a:ext cx="348172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bn-BD" sz="3200" dirty="0" smtClean="0">
                      <a:solidFill>
                        <a:srgbClr val="00B050"/>
                      </a:solidFill>
                      <a:latin typeface="NikoshBAN" pitchFamily="2" charset="0"/>
                      <a:cs typeface="NikoshBAN" pitchFamily="2" charset="0"/>
                    </a:rPr>
                    <a:t>১</a:t>
                  </a:r>
                  <a:endParaRPr lang="en-US" sz="3200" dirty="0">
                    <a:solidFill>
                      <a:srgbClr val="00B050"/>
                    </a:solidFill>
                    <a:latin typeface="NikoshBAN" pitchFamily="2" charset="0"/>
                    <a:cs typeface="NikoshBAN" pitchFamily="2" charset="0"/>
                  </a:endParaRPr>
                </a:p>
              </p:txBody>
            </p:sp>
            <p:sp>
              <p:nvSpPr>
                <p:cNvPr id="12" name="TextBox 11"/>
                <p:cNvSpPr txBox="1"/>
                <p:nvPr/>
              </p:nvSpPr>
              <p:spPr>
                <a:xfrm>
                  <a:off x="1752600" y="762000"/>
                  <a:ext cx="397866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3200" dirty="0" smtClean="0">
                      <a:solidFill>
                        <a:srgbClr val="00B050"/>
                      </a:solidFill>
                      <a:latin typeface="NikoshBAN" pitchFamily="2" charset="0"/>
                      <a:cs typeface="NikoshBAN" pitchFamily="2" charset="0"/>
                    </a:rPr>
                    <a:t>8</a:t>
                  </a:r>
                  <a:endParaRPr lang="en-US" sz="3200" dirty="0">
                    <a:solidFill>
                      <a:srgbClr val="00B050"/>
                    </a:solidFill>
                    <a:latin typeface="NikoshBAN" pitchFamily="2" charset="0"/>
                    <a:cs typeface="NikoshBAN" pitchFamily="2" charset="0"/>
                  </a:endParaRPr>
                </a:p>
              </p:txBody>
            </p:sp>
            <p:cxnSp>
              <p:nvCxnSpPr>
                <p:cNvPr id="13" name="Straight Connector 12"/>
                <p:cNvCxnSpPr/>
                <p:nvPr/>
              </p:nvCxnSpPr>
              <p:spPr>
                <a:xfrm>
                  <a:off x="1600200" y="838200"/>
                  <a:ext cx="685800" cy="0"/>
                </a:xfrm>
                <a:prstGeom prst="line">
                  <a:avLst/>
                </a:prstGeom>
                <a:ln>
                  <a:solidFill>
                    <a:srgbClr val="00B05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4" name="TextBox 13"/>
              <p:cNvSpPr txBox="1"/>
              <p:nvPr/>
            </p:nvSpPr>
            <p:spPr>
              <a:xfrm>
                <a:off x="3352800" y="609600"/>
                <a:ext cx="1220206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200" dirty="0" smtClean="0">
                    <a:solidFill>
                      <a:srgbClr val="00B050"/>
                    </a:solidFill>
                    <a:latin typeface="NikoshBAN" pitchFamily="2" charset="0"/>
                    <a:cs typeface="NikoshBAN" pitchFamily="2" charset="0"/>
                  </a:rPr>
                  <a:t>= </a:t>
                </a:r>
                <a:r>
                  <a:rPr lang="bn-BD" sz="3200" dirty="0" smtClean="0">
                    <a:solidFill>
                      <a:srgbClr val="00B050"/>
                    </a:solidFill>
                    <a:latin typeface="NikoshBAN" pitchFamily="2" charset="0"/>
                    <a:cs typeface="NikoshBAN" pitchFamily="2" charset="0"/>
                  </a:rPr>
                  <a:t>কত?</a:t>
                </a:r>
                <a:endParaRPr lang="en-US" sz="3200" dirty="0">
                  <a:solidFill>
                    <a:srgbClr val="00B050"/>
                  </a:solidFill>
                  <a:latin typeface="NikoshBAN" pitchFamily="2" charset="0"/>
                  <a:cs typeface="NikoshBAN" pitchFamily="2" charset="0"/>
                </a:endParaRPr>
              </a:p>
            </p:txBody>
          </p:sp>
        </p:grpSp>
      </p:grpSp>
      <p:sp>
        <p:nvSpPr>
          <p:cNvPr id="17" name="TextBox 16"/>
          <p:cNvSpPr txBox="1"/>
          <p:nvPr/>
        </p:nvSpPr>
        <p:spPr>
          <a:xfrm>
            <a:off x="0" y="1066800"/>
            <a:ext cx="141417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সমাধানঃ </a:t>
            </a:r>
            <a:endParaRPr lang="en-US" sz="3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41" name="Group 40"/>
          <p:cNvGrpSpPr/>
          <p:nvPr/>
        </p:nvGrpSpPr>
        <p:grpSpPr>
          <a:xfrm>
            <a:off x="1371600" y="914400"/>
            <a:ext cx="1676400" cy="965775"/>
            <a:chOff x="1371600" y="838200"/>
            <a:chExt cx="1676400" cy="965775"/>
          </a:xfrm>
        </p:grpSpPr>
        <p:grpSp>
          <p:nvGrpSpPr>
            <p:cNvPr id="21" name="Group 20"/>
            <p:cNvGrpSpPr/>
            <p:nvPr/>
          </p:nvGrpSpPr>
          <p:grpSpPr>
            <a:xfrm>
              <a:off x="1371600" y="838200"/>
              <a:ext cx="685800" cy="965775"/>
              <a:chOff x="1600200" y="381000"/>
              <a:chExt cx="685800" cy="965775"/>
            </a:xfrm>
          </p:grpSpPr>
          <p:sp>
            <p:nvSpPr>
              <p:cNvPr id="28" name="TextBox 27"/>
              <p:cNvSpPr txBox="1"/>
              <p:nvPr/>
            </p:nvSpPr>
            <p:spPr>
              <a:xfrm>
                <a:off x="1752600" y="381000"/>
                <a:ext cx="389850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200" dirty="0" smtClean="0">
                    <a:solidFill>
                      <a:srgbClr val="FF0000"/>
                    </a:solidFill>
                    <a:latin typeface="NikoshBAN" pitchFamily="2" charset="0"/>
                    <a:cs typeface="NikoshBAN" pitchFamily="2" charset="0"/>
                  </a:rPr>
                  <a:t>5</a:t>
                </a:r>
                <a:endParaRPr lang="en-US" sz="3200" dirty="0">
                  <a:solidFill>
                    <a:srgbClr val="FF0000"/>
                  </a:solidFill>
                  <a:latin typeface="NikoshBAN" pitchFamily="2" charset="0"/>
                  <a:cs typeface="NikoshBAN" pitchFamily="2" charset="0"/>
                </a:endParaRPr>
              </a:p>
            </p:txBody>
          </p:sp>
          <p:sp>
            <p:nvSpPr>
              <p:cNvPr id="29" name="TextBox 28"/>
              <p:cNvSpPr txBox="1"/>
              <p:nvPr/>
            </p:nvSpPr>
            <p:spPr>
              <a:xfrm>
                <a:off x="1752600" y="762000"/>
                <a:ext cx="397866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200" dirty="0" smtClean="0">
                    <a:solidFill>
                      <a:srgbClr val="FF0000"/>
                    </a:solidFill>
                    <a:latin typeface="NikoshBAN" pitchFamily="2" charset="0"/>
                    <a:cs typeface="NikoshBAN" pitchFamily="2" charset="0"/>
                  </a:rPr>
                  <a:t>8</a:t>
                </a:r>
                <a:endParaRPr lang="en-US" sz="3200" dirty="0">
                  <a:solidFill>
                    <a:srgbClr val="FF0000"/>
                  </a:solidFill>
                  <a:latin typeface="NikoshBAN" pitchFamily="2" charset="0"/>
                  <a:cs typeface="NikoshBAN" pitchFamily="2" charset="0"/>
                </a:endParaRPr>
              </a:p>
            </p:txBody>
          </p:sp>
          <p:cxnSp>
            <p:nvCxnSpPr>
              <p:cNvPr id="30" name="Straight Connector 29"/>
              <p:cNvCxnSpPr/>
              <p:nvPr/>
            </p:nvCxnSpPr>
            <p:spPr>
              <a:xfrm>
                <a:off x="1600200" y="838200"/>
                <a:ext cx="685800" cy="0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2" name="TextBox 21"/>
            <p:cNvSpPr txBox="1"/>
            <p:nvPr/>
          </p:nvSpPr>
          <p:spPr>
            <a:xfrm>
              <a:off x="2133600" y="990600"/>
              <a:ext cx="306494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 smtClean="0">
                  <a:solidFill>
                    <a:srgbClr val="FF0000"/>
                  </a:solidFill>
                  <a:latin typeface="NikoshBAN" pitchFamily="2" charset="0"/>
                  <a:cs typeface="NikoshBAN" pitchFamily="2" charset="0"/>
                </a:rPr>
                <a:t>-</a:t>
              </a:r>
              <a:endParaRPr lang="en-US" sz="32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grpSp>
          <p:nvGrpSpPr>
            <p:cNvPr id="23" name="Group 22"/>
            <p:cNvGrpSpPr/>
            <p:nvPr/>
          </p:nvGrpSpPr>
          <p:grpSpPr>
            <a:xfrm>
              <a:off x="2362200" y="838200"/>
              <a:ext cx="685800" cy="965775"/>
              <a:chOff x="1600200" y="381000"/>
              <a:chExt cx="685800" cy="965775"/>
            </a:xfrm>
          </p:grpSpPr>
          <p:sp>
            <p:nvSpPr>
              <p:cNvPr id="25" name="TextBox 24"/>
              <p:cNvSpPr txBox="1"/>
              <p:nvPr/>
            </p:nvSpPr>
            <p:spPr>
              <a:xfrm>
                <a:off x="1752600" y="381000"/>
                <a:ext cx="348172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bn-BD" sz="3200" dirty="0" smtClean="0">
                    <a:solidFill>
                      <a:srgbClr val="FF0000"/>
                    </a:solidFill>
                    <a:latin typeface="NikoshBAN" pitchFamily="2" charset="0"/>
                    <a:cs typeface="NikoshBAN" pitchFamily="2" charset="0"/>
                  </a:rPr>
                  <a:t>১</a:t>
                </a:r>
                <a:endParaRPr lang="en-US" sz="3200" dirty="0">
                  <a:solidFill>
                    <a:srgbClr val="FF0000"/>
                  </a:solidFill>
                  <a:latin typeface="NikoshBAN" pitchFamily="2" charset="0"/>
                  <a:cs typeface="NikoshBAN" pitchFamily="2" charset="0"/>
                </a:endParaRPr>
              </a:p>
            </p:txBody>
          </p:sp>
          <p:sp>
            <p:nvSpPr>
              <p:cNvPr id="26" name="TextBox 25"/>
              <p:cNvSpPr txBox="1"/>
              <p:nvPr/>
            </p:nvSpPr>
            <p:spPr>
              <a:xfrm>
                <a:off x="1752600" y="762000"/>
                <a:ext cx="397866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200" dirty="0" smtClean="0">
                    <a:solidFill>
                      <a:srgbClr val="FF0000"/>
                    </a:solidFill>
                    <a:latin typeface="NikoshBAN" pitchFamily="2" charset="0"/>
                    <a:cs typeface="NikoshBAN" pitchFamily="2" charset="0"/>
                  </a:rPr>
                  <a:t>8</a:t>
                </a:r>
                <a:endParaRPr lang="en-US" sz="3200" dirty="0">
                  <a:solidFill>
                    <a:srgbClr val="FF0000"/>
                  </a:solidFill>
                  <a:latin typeface="NikoshBAN" pitchFamily="2" charset="0"/>
                  <a:cs typeface="NikoshBAN" pitchFamily="2" charset="0"/>
                </a:endParaRPr>
              </a:p>
            </p:txBody>
          </p:sp>
          <p:cxnSp>
            <p:nvCxnSpPr>
              <p:cNvPr id="27" name="Straight Connector 26"/>
              <p:cNvCxnSpPr/>
              <p:nvPr/>
            </p:nvCxnSpPr>
            <p:spPr>
              <a:xfrm>
                <a:off x="1600200" y="838200"/>
                <a:ext cx="685800" cy="0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4" name="TextBox 23"/>
          <p:cNvSpPr txBox="1"/>
          <p:nvPr/>
        </p:nvSpPr>
        <p:spPr>
          <a:xfrm>
            <a:off x="3124200" y="1143000"/>
            <a:ext cx="49725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=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32" name="Straight Connector 31"/>
          <p:cNvCxnSpPr/>
          <p:nvPr/>
        </p:nvCxnSpPr>
        <p:spPr>
          <a:xfrm>
            <a:off x="3505200" y="1447800"/>
            <a:ext cx="1143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3886200" y="1371600"/>
            <a:ext cx="39466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৮</a:t>
            </a:r>
            <a:endParaRPr lang="en-US" sz="3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3581400" y="838200"/>
            <a:ext cx="86433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৫ - ১</a:t>
            </a:r>
            <a:endParaRPr lang="en-US" sz="3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4648200" y="1219200"/>
            <a:ext cx="44114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=</a:t>
            </a:r>
            <a:endParaRPr lang="en-US" sz="3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40" name="Straight Connector 39"/>
          <p:cNvCxnSpPr/>
          <p:nvPr/>
        </p:nvCxnSpPr>
        <p:spPr>
          <a:xfrm>
            <a:off x="5029200" y="1524000"/>
            <a:ext cx="6858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5181600" y="1524000"/>
            <a:ext cx="39466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৮</a:t>
            </a:r>
            <a:endParaRPr lang="en-US" sz="3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5105400" y="838200"/>
            <a:ext cx="35458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৪</a:t>
            </a:r>
            <a:endParaRPr lang="en-US" sz="3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533400" y="2209800"/>
            <a:ext cx="10086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উত্তরঃ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51" name="Group 50"/>
          <p:cNvGrpSpPr/>
          <p:nvPr/>
        </p:nvGrpSpPr>
        <p:grpSpPr>
          <a:xfrm>
            <a:off x="1828800" y="1981200"/>
            <a:ext cx="1379706" cy="1118175"/>
            <a:chOff x="1143000" y="1981200"/>
            <a:chExt cx="1379706" cy="1118175"/>
          </a:xfrm>
        </p:grpSpPr>
        <p:sp>
          <p:nvSpPr>
            <p:cNvPr id="45" name="TextBox 44"/>
            <p:cNvSpPr txBox="1"/>
            <p:nvPr/>
          </p:nvSpPr>
          <p:spPr>
            <a:xfrm>
              <a:off x="1295400" y="1981200"/>
              <a:ext cx="354584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bn-BD" sz="3200" dirty="0" smtClean="0">
                  <a:solidFill>
                    <a:srgbClr val="FF0000"/>
                  </a:solidFill>
                  <a:latin typeface="NikoshBAN" pitchFamily="2" charset="0"/>
                  <a:cs typeface="NikoshBAN" pitchFamily="2" charset="0"/>
                </a:rPr>
                <a:t>৪</a:t>
              </a:r>
              <a:endParaRPr lang="en-US" sz="32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1371600" y="2514600"/>
              <a:ext cx="39466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bn-BD" sz="3200" dirty="0" smtClean="0">
                  <a:solidFill>
                    <a:srgbClr val="FF0000"/>
                  </a:solidFill>
                  <a:latin typeface="NikoshBAN" pitchFamily="2" charset="0"/>
                  <a:cs typeface="NikoshBAN" pitchFamily="2" charset="0"/>
                </a:rPr>
                <a:t>৮</a:t>
              </a:r>
              <a:endParaRPr lang="en-US" sz="32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cxnSp>
          <p:nvCxnSpPr>
            <p:cNvPr id="48" name="Straight Connector 47"/>
            <p:cNvCxnSpPr/>
            <p:nvPr/>
          </p:nvCxnSpPr>
          <p:spPr>
            <a:xfrm>
              <a:off x="1143000" y="2438400"/>
              <a:ext cx="838200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TextBox 49"/>
            <p:cNvSpPr txBox="1"/>
            <p:nvPr/>
          </p:nvSpPr>
          <p:spPr>
            <a:xfrm>
              <a:off x="2209800" y="2209800"/>
              <a:ext cx="31290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bn-BD" sz="3200" dirty="0" smtClean="0">
                  <a:solidFill>
                    <a:srgbClr val="FF0000"/>
                  </a:solidFill>
                  <a:latin typeface="NikoshBAN" pitchFamily="2" charset="0"/>
                  <a:cs typeface="NikoshBAN" pitchFamily="2" charset="0"/>
                </a:rPr>
                <a:t>।</a:t>
              </a:r>
              <a:endParaRPr lang="en-US" sz="32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70" decel="100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770" decel="100000"/>
                                        <p:tgtEl>
                                          <p:spTgt spid="1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8" dur="77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0" dur="77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50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4" grpId="0"/>
      <p:bldP spid="34" grpId="0"/>
      <p:bldP spid="37" grpId="0"/>
      <p:bldP spid="38" grpId="0"/>
      <p:bldP spid="42" grpId="0"/>
      <p:bldP spid="43" grpId="0"/>
      <p:bldP spid="4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228600"/>
            <a:ext cx="2318331" cy="750332"/>
            <a:chOff x="685800" y="152400"/>
            <a:chExt cx="2318331" cy="750332"/>
          </a:xfrm>
        </p:grpSpPr>
        <p:sp>
          <p:nvSpPr>
            <p:cNvPr id="17" name="TextBox 16"/>
            <p:cNvSpPr txBox="1"/>
            <p:nvPr/>
          </p:nvSpPr>
          <p:spPr>
            <a:xfrm>
              <a:off x="685800" y="381000"/>
              <a:ext cx="24077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NikoshBAN" pitchFamily="2" charset="0"/>
                  <a:cs typeface="NikoshBAN" pitchFamily="2" charset="0"/>
                </a:rPr>
                <a:t> </a:t>
              </a:r>
              <a:endParaRPr lang="en-US" dirty="0">
                <a:latin typeface="NikoshBAN" pitchFamily="2" charset="0"/>
                <a:cs typeface="NikoshBAN" pitchFamily="2" charset="0"/>
              </a:endParaRPr>
            </a:p>
          </p:txBody>
        </p:sp>
        <p:grpSp>
          <p:nvGrpSpPr>
            <p:cNvPr id="18" name="Group 14"/>
            <p:cNvGrpSpPr/>
            <p:nvPr/>
          </p:nvGrpSpPr>
          <p:grpSpPr>
            <a:xfrm>
              <a:off x="1219200" y="152400"/>
              <a:ext cx="1784931" cy="750332"/>
              <a:chOff x="1752600" y="381000"/>
              <a:chExt cx="1784931" cy="750332"/>
            </a:xfrm>
          </p:grpSpPr>
          <p:grpSp>
            <p:nvGrpSpPr>
              <p:cNvPr id="19" name="Group 7"/>
              <p:cNvGrpSpPr/>
              <p:nvPr/>
            </p:nvGrpSpPr>
            <p:grpSpPr>
              <a:xfrm>
                <a:off x="1752600" y="381000"/>
                <a:ext cx="184731" cy="750332"/>
                <a:chOff x="1752600" y="381000"/>
                <a:chExt cx="184731" cy="750332"/>
              </a:xfrm>
            </p:grpSpPr>
            <p:sp>
              <p:nvSpPr>
                <p:cNvPr id="26" name="TextBox 25"/>
                <p:cNvSpPr txBox="1"/>
                <p:nvPr/>
              </p:nvSpPr>
              <p:spPr>
                <a:xfrm>
                  <a:off x="1752600" y="381000"/>
                  <a:ext cx="184731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endParaRPr lang="en-US" dirty="0">
                    <a:latin typeface="NikoshBAN" pitchFamily="2" charset="0"/>
                    <a:cs typeface="NikoshBAN" pitchFamily="2" charset="0"/>
                  </a:endParaRPr>
                </a:p>
              </p:txBody>
            </p:sp>
            <p:sp>
              <p:nvSpPr>
                <p:cNvPr id="27" name="TextBox 3"/>
                <p:cNvSpPr txBox="1"/>
                <p:nvPr/>
              </p:nvSpPr>
              <p:spPr>
                <a:xfrm>
                  <a:off x="1752600" y="762000"/>
                  <a:ext cx="184731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endParaRPr lang="en-US" dirty="0">
                    <a:latin typeface="NikoshBAN" pitchFamily="2" charset="0"/>
                    <a:cs typeface="NikoshBAN" pitchFamily="2" charset="0"/>
                  </a:endParaRPr>
                </a:p>
              </p:txBody>
            </p:sp>
          </p:grpSp>
          <p:sp>
            <p:nvSpPr>
              <p:cNvPr id="20" name="TextBox 19"/>
              <p:cNvSpPr txBox="1"/>
              <p:nvPr/>
            </p:nvSpPr>
            <p:spPr>
              <a:xfrm>
                <a:off x="2362200" y="533400"/>
                <a:ext cx="18473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endParaRPr lang="en-US" dirty="0">
                  <a:latin typeface="NikoshBAN" pitchFamily="2" charset="0"/>
                  <a:cs typeface="NikoshBAN" pitchFamily="2" charset="0"/>
                </a:endParaRPr>
              </a:p>
            </p:txBody>
          </p:sp>
          <p:grpSp>
            <p:nvGrpSpPr>
              <p:cNvPr id="21" name="Group 9"/>
              <p:cNvGrpSpPr/>
              <p:nvPr/>
            </p:nvGrpSpPr>
            <p:grpSpPr>
              <a:xfrm>
                <a:off x="2743200" y="381000"/>
                <a:ext cx="184731" cy="750332"/>
                <a:chOff x="1752600" y="381000"/>
                <a:chExt cx="184731" cy="750332"/>
              </a:xfrm>
            </p:grpSpPr>
            <p:sp>
              <p:nvSpPr>
                <p:cNvPr id="23" name="TextBox 22"/>
                <p:cNvSpPr txBox="1"/>
                <p:nvPr/>
              </p:nvSpPr>
              <p:spPr>
                <a:xfrm>
                  <a:off x="1752600" y="381000"/>
                  <a:ext cx="184731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endParaRPr lang="en-US" dirty="0">
                    <a:latin typeface="NikoshBAN" pitchFamily="2" charset="0"/>
                    <a:cs typeface="NikoshBAN" pitchFamily="2" charset="0"/>
                  </a:endParaRPr>
                </a:p>
              </p:txBody>
            </p:sp>
            <p:sp>
              <p:nvSpPr>
                <p:cNvPr id="24" name="TextBox 23"/>
                <p:cNvSpPr txBox="1"/>
                <p:nvPr/>
              </p:nvSpPr>
              <p:spPr>
                <a:xfrm>
                  <a:off x="1752600" y="762000"/>
                  <a:ext cx="184731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endParaRPr lang="en-US" dirty="0">
                    <a:latin typeface="NikoshBAN" pitchFamily="2" charset="0"/>
                    <a:cs typeface="NikoshBAN" pitchFamily="2" charset="0"/>
                  </a:endParaRPr>
                </a:p>
              </p:txBody>
            </p:sp>
          </p:grpSp>
          <p:sp>
            <p:nvSpPr>
              <p:cNvPr id="22" name="TextBox 21"/>
              <p:cNvSpPr txBox="1"/>
              <p:nvPr/>
            </p:nvSpPr>
            <p:spPr>
              <a:xfrm>
                <a:off x="3352800" y="609600"/>
                <a:ext cx="18473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endParaRPr lang="en-US" dirty="0">
                  <a:latin typeface="NikoshBAN" pitchFamily="2" charset="0"/>
                  <a:cs typeface="NikoshBAN" pitchFamily="2" charset="0"/>
                </a:endParaRPr>
              </a:p>
            </p:txBody>
          </p:sp>
        </p:grpSp>
      </p:grpSp>
      <p:grpSp>
        <p:nvGrpSpPr>
          <p:cNvPr id="61" name="Group 101"/>
          <p:cNvGrpSpPr/>
          <p:nvPr/>
        </p:nvGrpSpPr>
        <p:grpSpPr>
          <a:xfrm>
            <a:off x="152400" y="1828800"/>
            <a:ext cx="3048000" cy="533400"/>
            <a:chOff x="4038600" y="304800"/>
            <a:chExt cx="3048000" cy="533400"/>
          </a:xfrm>
          <a:solidFill>
            <a:srgbClr val="FF0000"/>
          </a:solidFill>
        </p:grpSpPr>
        <p:sp>
          <p:nvSpPr>
            <p:cNvPr id="87" name="Rectangle 86"/>
            <p:cNvSpPr/>
            <p:nvPr/>
          </p:nvSpPr>
          <p:spPr>
            <a:xfrm>
              <a:off x="4038600" y="304800"/>
              <a:ext cx="609600" cy="533400"/>
            </a:xfrm>
            <a:prstGeom prst="rect">
              <a:avLst/>
            </a:prstGeom>
            <a:solidFill>
              <a:srgbClr val="7030A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Rectangle 87"/>
            <p:cNvSpPr/>
            <p:nvPr/>
          </p:nvSpPr>
          <p:spPr>
            <a:xfrm>
              <a:off x="4648200" y="304800"/>
              <a:ext cx="609600" cy="533400"/>
            </a:xfrm>
            <a:prstGeom prst="rect">
              <a:avLst/>
            </a:prstGeom>
            <a:solidFill>
              <a:srgbClr val="7030A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Rectangle 88"/>
            <p:cNvSpPr/>
            <p:nvPr/>
          </p:nvSpPr>
          <p:spPr>
            <a:xfrm>
              <a:off x="5257800" y="304800"/>
              <a:ext cx="609600" cy="533400"/>
            </a:xfrm>
            <a:prstGeom prst="rect">
              <a:avLst/>
            </a:prstGeom>
            <a:solidFill>
              <a:srgbClr val="7030A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" name="Rectangle 89"/>
            <p:cNvSpPr/>
            <p:nvPr/>
          </p:nvSpPr>
          <p:spPr>
            <a:xfrm>
              <a:off x="5867400" y="304800"/>
              <a:ext cx="609600" cy="533400"/>
            </a:xfrm>
            <a:prstGeom prst="rect">
              <a:avLst/>
            </a:prstGeom>
            <a:solidFill>
              <a:srgbClr val="7030A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" name="Rectangle 90"/>
            <p:cNvSpPr/>
            <p:nvPr/>
          </p:nvSpPr>
          <p:spPr>
            <a:xfrm>
              <a:off x="6477000" y="304800"/>
              <a:ext cx="609600" cy="533400"/>
            </a:xfrm>
            <a:prstGeom prst="rect">
              <a:avLst/>
            </a:prstGeom>
            <a:solidFill>
              <a:srgbClr val="7030A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2" name="Group 101"/>
          <p:cNvGrpSpPr/>
          <p:nvPr/>
        </p:nvGrpSpPr>
        <p:grpSpPr>
          <a:xfrm>
            <a:off x="152400" y="2362200"/>
            <a:ext cx="3048000" cy="533400"/>
            <a:chOff x="4038600" y="304800"/>
            <a:chExt cx="3048000" cy="533400"/>
          </a:xfrm>
          <a:solidFill>
            <a:srgbClr val="FF0000"/>
          </a:solidFill>
        </p:grpSpPr>
        <p:sp>
          <p:nvSpPr>
            <p:cNvPr id="93" name="Rectangle 92"/>
            <p:cNvSpPr/>
            <p:nvPr/>
          </p:nvSpPr>
          <p:spPr>
            <a:xfrm>
              <a:off x="4038600" y="304800"/>
              <a:ext cx="609600" cy="533400"/>
            </a:xfrm>
            <a:prstGeom prst="rect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" name="Rectangle 93"/>
            <p:cNvSpPr/>
            <p:nvPr/>
          </p:nvSpPr>
          <p:spPr>
            <a:xfrm>
              <a:off x="4648200" y="304800"/>
              <a:ext cx="609600" cy="533400"/>
            </a:xfrm>
            <a:prstGeom prst="rect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Rectangle 94"/>
            <p:cNvSpPr/>
            <p:nvPr/>
          </p:nvSpPr>
          <p:spPr>
            <a:xfrm>
              <a:off x="5257800" y="304800"/>
              <a:ext cx="609600" cy="533400"/>
            </a:xfrm>
            <a:prstGeom prst="rect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Rectangle 95"/>
            <p:cNvSpPr/>
            <p:nvPr/>
          </p:nvSpPr>
          <p:spPr>
            <a:xfrm>
              <a:off x="5867400" y="304800"/>
              <a:ext cx="609600" cy="5334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Rectangle 96"/>
            <p:cNvSpPr/>
            <p:nvPr/>
          </p:nvSpPr>
          <p:spPr>
            <a:xfrm>
              <a:off x="6477000" y="304800"/>
              <a:ext cx="609600" cy="5334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8" name="TextBox 97"/>
          <p:cNvSpPr txBox="1"/>
          <p:nvPr/>
        </p:nvSpPr>
        <p:spPr>
          <a:xfrm>
            <a:off x="457200" y="152400"/>
            <a:ext cx="78630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মোট রং করা অংশ থেকে আকাশী রং করা অংশ বিয়োগ করঃ</a:t>
            </a:r>
            <a:endParaRPr lang="en-US" sz="32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9" name="TextBox 98"/>
          <p:cNvSpPr txBox="1"/>
          <p:nvPr/>
        </p:nvSpPr>
        <p:spPr>
          <a:xfrm>
            <a:off x="228600" y="1066800"/>
            <a:ext cx="1034257" cy="584775"/>
          </a:xfrm>
          <a:prstGeom prst="rect">
            <a:avLst/>
          </a:prstGeom>
          <a:solidFill>
            <a:srgbClr val="7030A0"/>
          </a:solidFill>
        </p:spPr>
        <p:txBody>
          <a:bodyPr wrap="none" rtlCol="0">
            <a:spAutoFit/>
          </a:bodyPr>
          <a:lstStyle/>
          <a:p>
            <a:r>
              <a:rPr lang="bn-BD" sz="32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দল ক </a:t>
            </a:r>
            <a:endParaRPr lang="en-US" sz="32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100" name="Group 101"/>
          <p:cNvGrpSpPr/>
          <p:nvPr/>
        </p:nvGrpSpPr>
        <p:grpSpPr>
          <a:xfrm>
            <a:off x="152400" y="4800600"/>
            <a:ext cx="3048000" cy="533400"/>
            <a:chOff x="4038600" y="304800"/>
            <a:chExt cx="3048000" cy="533400"/>
          </a:xfrm>
          <a:solidFill>
            <a:srgbClr val="FF0000"/>
          </a:solidFill>
        </p:grpSpPr>
        <p:sp>
          <p:nvSpPr>
            <p:cNvPr id="101" name="Rectangle 100"/>
            <p:cNvSpPr/>
            <p:nvPr/>
          </p:nvSpPr>
          <p:spPr>
            <a:xfrm>
              <a:off x="4038600" y="304800"/>
              <a:ext cx="609600" cy="533400"/>
            </a:xfrm>
            <a:prstGeom prst="rect">
              <a:avLst/>
            </a:prstGeom>
            <a:solidFill>
              <a:srgbClr val="7030A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2" name="Rectangle 101"/>
            <p:cNvSpPr/>
            <p:nvPr/>
          </p:nvSpPr>
          <p:spPr>
            <a:xfrm>
              <a:off x="4648200" y="304800"/>
              <a:ext cx="609600" cy="533400"/>
            </a:xfrm>
            <a:prstGeom prst="rect">
              <a:avLst/>
            </a:prstGeom>
            <a:solidFill>
              <a:srgbClr val="7030A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" name="Rectangle 102"/>
            <p:cNvSpPr/>
            <p:nvPr/>
          </p:nvSpPr>
          <p:spPr>
            <a:xfrm>
              <a:off x="5257800" y="304800"/>
              <a:ext cx="609600" cy="533400"/>
            </a:xfrm>
            <a:prstGeom prst="rect">
              <a:avLst/>
            </a:prstGeom>
            <a:solidFill>
              <a:srgbClr val="7030A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" name="Rectangle 103"/>
            <p:cNvSpPr/>
            <p:nvPr/>
          </p:nvSpPr>
          <p:spPr>
            <a:xfrm>
              <a:off x="5867400" y="304800"/>
              <a:ext cx="609600" cy="533400"/>
            </a:xfrm>
            <a:prstGeom prst="rect">
              <a:avLst/>
            </a:prstGeom>
            <a:solidFill>
              <a:srgbClr val="7030A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5" name="Rectangle 104"/>
            <p:cNvSpPr/>
            <p:nvPr/>
          </p:nvSpPr>
          <p:spPr>
            <a:xfrm>
              <a:off x="6477000" y="304800"/>
              <a:ext cx="609600" cy="533400"/>
            </a:xfrm>
            <a:prstGeom prst="rect">
              <a:avLst/>
            </a:prstGeom>
            <a:solidFill>
              <a:srgbClr val="7030A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6" name="Group 101"/>
          <p:cNvGrpSpPr/>
          <p:nvPr/>
        </p:nvGrpSpPr>
        <p:grpSpPr>
          <a:xfrm>
            <a:off x="152400" y="5334000"/>
            <a:ext cx="3048000" cy="533400"/>
            <a:chOff x="4038600" y="304800"/>
            <a:chExt cx="3048000" cy="533400"/>
          </a:xfrm>
          <a:solidFill>
            <a:srgbClr val="FF0000"/>
          </a:solidFill>
        </p:grpSpPr>
        <p:sp>
          <p:nvSpPr>
            <p:cNvPr id="107" name="Rectangle 106"/>
            <p:cNvSpPr/>
            <p:nvPr/>
          </p:nvSpPr>
          <p:spPr>
            <a:xfrm>
              <a:off x="4038600" y="304800"/>
              <a:ext cx="609600" cy="533400"/>
            </a:xfrm>
            <a:prstGeom prst="rect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8" name="Rectangle 107"/>
            <p:cNvSpPr/>
            <p:nvPr/>
          </p:nvSpPr>
          <p:spPr>
            <a:xfrm>
              <a:off x="4648200" y="304800"/>
              <a:ext cx="609600" cy="533400"/>
            </a:xfrm>
            <a:prstGeom prst="rect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9" name="Rectangle 108"/>
            <p:cNvSpPr/>
            <p:nvPr/>
          </p:nvSpPr>
          <p:spPr>
            <a:xfrm>
              <a:off x="5257800" y="304800"/>
              <a:ext cx="609600" cy="5334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0" name="Rectangle 109"/>
            <p:cNvSpPr/>
            <p:nvPr/>
          </p:nvSpPr>
          <p:spPr>
            <a:xfrm>
              <a:off x="5867400" y="304800"/>
              <a:ext cx="609600" cy="5334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1" name="Rectangle 110"/>
            <p:cNvSpPr/>
            <p:nvPr/>
          </p:nvSpPr>
          <p:spPr>
            <a:xfrm>
              <a:off x="6477000" y="304800"/>
              <a:ext cx="609600" cy="5334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2" name="TextBox 111"/>
          <p:cNvSpPr txBox="1"/>
          <p:nvPr/>
        </p:nvSpPr>
        <p:spPr>
          <a:xfrm>
            <a:off x="228600" y="4038600"/>
            <a:ext cx="987771" cy="584775"/>
          </a:xfrm>
          <a:prstGeom prst="rect">
            <a:avLst/>
          </a:prstGeom>
          <a:solidFill>
            <a:srgbClr val="7030A0"/>
          </a:solidFill>
        </p:spPr>
        <p:txBody>
          <a:bodyPr wrap="none" rtlCol="0">
            <a:spAutoFit/>
          </a:bodyPr>
          <a:lstStyle/>
          <a:p>
            <a:r>
              <a:rPr lang="bn-BD" sz="32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দল খ </a:t>
            </a:r>
            <a:endParaRPr lang="en-US" sz="32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113" name="Group 101"/>
          <p:cNvGrpSpPr/>
          <p:nvPr/>
        </p:nvGrpSpPr>
        <p:grpSpPr>
          <a:xfrm>
            <a:off x="5410200" y="1828800"/>
            <a:ext cx="3048000" cy="533400"/>
            <a:chOff x="4038600" y="304800"/>
            <a:chExt cx="3048000" cy="533400"/>
          </a:xfrm>
          <a:solidFill>
            <a:srgbClr val="FF0000"/>
          </a:solidFill>
        </p:grpSpPr>
        <p:sp>
          <p:nvSpPr>
            <p:cNvPr id="114" name="Rectangle 113"/>
            <p:cNvSpPr/>
            <p:nvPr/>
          </p:nvSpPr>
          <p:spPr>
            <a:xfrm>
              <a:off x="4038600" y="304800"/>
              <a:ext cx="609600" cy="533400"/>
            </a:xfrm>
            <a:prstGeom prst="rect">
              <a:avLst/>
            </a:prstGeom>
            <a:solidFill>
              <a:srgbClr val="7030A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5" name="Rectangle 114"/>
            <p:cNvSpPr/>
            <p:nvPr/>
          </p:nvSpPr>
          <p:spPr>
            <a:xfrm>
              <a:off x="4648200" y="304800"/>
              <a:ext cx="609600" cy="533400"/>
            </a:xfrm>
            <a:prstGeom prst="rect">
              <a:avLst/>
            </a:prstGeom>
            <a:solidFill>
              <a:srgbClr val="7030A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6" name="Rectangle 115"/>
            <p:cNvSpPr/>
            <p:nvPr/>
          </p:nvSpPr>
          <p:spPr>
            <a:xfrm>
              <a:off x="5257800" y="304800"/>
              <a:ext cx="609600" cy="533400"/>
            </a:xfrm>
            <a:prstGeom prst="rect">
              <a:avLst/>
            </a:prstGeom>
            <a:solidFill>
              <a:srgbClr val="7030A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7" name="Rectangle 116"/>
            <p:cNvSpPr/>
            <p:nvPr/>
          </p:nvSpPr>
          <p:spPr>
            <a:xfrm>
              <a:off x="5867400" y="304800"/>
              <a:ext cx="609600" cy="533400"/>
            </a:xfrm>
            <a:prstGeom prst="rect">
              <a:avLst/>
            </a:prstGeom>
            <a:solidFill>
              <a:srgbClr val="7030A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8" name="Rectangle 117"/>
            <p:cNvSpPr/>
            <p:nvPr/>
          </p:nvSpPr>
          <p:spPr>
            <a:xfrm>
              <a:off x="6477000" y="304800"/>
              <a:ext cx="609600" cy="533400"/>
            </a:xfrm>
            <a:prstGeom prst="rect">
              <a:avLst/>
            </a:prstGeom>
            <a:solidFill>
              <a:srgbClr val="7030A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9" name="Group 101"/>
          <p:cNvGrpSpPr/>
          <p:nvPr/>
        </p:nvGrpSpPr>
        <p:grpSpPr>
          <a:xfrm>
            <a:off x="5410200" y="2362200"/>
            <a:ext cx="3048000" cy="533400"/>
            <a:chOff x="4038600" y="304800"/>
            <a:chExt cx="3048000" cy="533400"/>
          </a:xfrm>
          <a:solidFill>
            <a:srgbClr val="FF0000"/>
          </a:solidFill>
        </p:grpSpPr>
        <p:sp>
          <p:nvSpPr>
            <p:cNvPr id="120" name="Rectangle 119"/>
            <p:cNvSpPr/>
            <p:nvPr/>
          </p:nvSpPr>
          <p:spPr>
            <a:xfrm>
              <a:off x="4038600" y="304800"/>
              <a:ext cx="609600" cy="533400"/>
            </a:xfrm>
            <a:prstGeom prst="rect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1" name="Rectangle 120"/>
            <p:cNvSpPr/>
            <p:nvPr/>
          </p:nvSpPr>
          <p:spPr>
            <a:xfrm>
              <a:off x="4648200" y="304800"/>
              <a:ext cx="609600" cy="533400"/>
            </a:xfrm>
            <a:prstGeom prst="rect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2" name="Rectangle 121"/>
            <p:cNvSpPr/>
            <p:nvPr/>
          </p:nvSpPr>
          <p:spPr>
            <a:xfrm>
              <a:off x="5257800" y="304800"/>
              <a:ext cx="609600" cy="533400"/>
            </a:xfrm>
            <a:prstGeom prst="rect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3" name="Rectangle 122"/>
            <p:cNvSpPr/>
            <p:nvPr/>
          </p:nvSpPr>
          <p:spPr>
            <a:xfrm>
              <a:off x="5867400" y="304800"/>
              <a:ext cx="609600" cy="533400"/>
            </a:xfrm>
            <a:prstGeom prst="rect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4" name="Rectangle 123"/>
            <p:cNvSpPr/>
            <p:nvPr/>
          </p:nvSpPr>
          <p:spPr>
            <a:xfrm>
              <a:off x="6477000" y="304800"/>
              <a:ext cx="609600" cy="5334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5" name="TextBox 124"/>
          <p:cNvSpPr txBox="1"/>
          <p:nvPr/>
        </p:nvSpPr>
        <p:spPr>
          <a:xfrm>
            <a:off x="5486400" y="1066800"/>
            <a:ext cx="875561" cy="584775"/>
          </a:xfrm>
          <a:prstGeom prst="rect">
            <a:avLst/>
          </a:prstGeom>
          <a:solidFill>
            <a:srgbClr val="7030A0"/>
          </a:solidFill>
        </p:spPr>
        <p:txBody>
          <a:bodyPr wrap="none" rtlCol="0">
            <a:spAutoFit/>
          </a:bodyPr>
          <a:lstStyle/>
          <a:p>
            <a:r>
              <a:rPr lang="bn-BD" sz="32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দল গ</a:t>
            </a:r>
            <a:endParaRPr lang="en-US" sz="32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126" name="Group 101"/>
          <p:cNvGrpSpPr/>
          <p:nvPr/>
        </p:nvGrpSpPr>
        <p:grpSpPr>
          <a:xfrm>
            <a:off x="5410200" y="5181600"/>
            <a:ext cx="3048000" cy="533400"/>
            <a:chOff x="4038600" y="304800"/>
            <a:chExt cx="3048000" cy="533400"/>
          </a:xfrm>
          <a:solidFill>
            <a:srgbClr val="FF0000"/>
          </a:solidFill>
        </p:grpSpPr>
        <p:sp>
          <p:nvSpPr>
            <p:cNvPr id="127" name="Rectangle 126"/>
            <p:cNvSpPr/>
            <p:nvPr/>
          </p:nvSpPr>
          <p:spPr>
            <a:xfrm>
              <a:off x="4038600" y="304800"/>
              <a:ext cx="609600" cy="533400"/>
            </a:xfrm>
            <a:prstGeom prst="rect">
              <a:avLst/>
            </a:prstGeom>
            <a:solidFill>
              <a:srgbClr val="7030A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8" name="Rectangle 127"/>
            <p:cNvSpPr/>
            <p:nvPr/>
          </p:nvSpPr>
          <p:spPr>
            <a:xfrm>
              <a:off x="4648200" y="304800"/>
              <a:ext cx="609600" cy="533400"/>
            </a:xfrm>
            <a:prstGeom prst="rect">
              <a:avLst/>
            </a:prstGeom>
            <a:solidFill>
              <a:srgbClr val="7030A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9" name="Rectangle 128"/>
            <p:cNvSpPr/>
            <p:nvPr/>
          </p:nvSpPr>
          <p:spPr>
            <a:xfrm>
              <a:off x="5257800" y="304800"/>
              <a:ext cx="609600" cy="533400"/>
            </a:xfrm>
            <a:prstGeom prst="rect">
              <a:avLst/>
            </a:prstGeom>
            <a:solidFill>
              <a:srgbClr val="7030A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0" name="Rectangle 129"/>
            <p:cNvSpPr/>
            <p:nvPr/>
          </p:nvSpPr>
          <p:spPr>
            <a:xfrm>
              <a:off x="5867400" y="304800"/>
              <a:ext cx="609600" cy="533400"/>
            </a:xfrm>
            <a:prstGeom prst="rect">
              <a:avLst/>
            </a:prstGeom>
            <a:solidFill>
              <a:srgbClr val="7030A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1" name="Rectangle 130"/>
            <p:cNvSpPr/>
            <p:nvPr/>
          </p:nvSpPr>
          <p:spPr>
            <a:xfrm>
              <a:off x="6477000" y="304800"/>
              <a:ext cx="609600" cy="533400"/>
            </a:xfrm>
            <a:prstGeom prst="rect">
              <a:avLst/>
            </a:prstGeom>
            <a:solidFill>
              <a:srgbClr val="7030A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32" name="Group 101"/>
          <p:cNvGrpSpPr/>
          <p:nvPr/>
        </p:nvGrpSpPr>
        <p:grpSpPr>
          <a:xfrm>
            <a:off x="5410200" y="5715000"/>
            <a:ext cx="3048000" cy="533400"/>
            <a:chOff x="4038600" y="304800"/>
            <a:chExt cx="3048000" cy="533400"/>
          </a:xfrm>
          <a:solidFill>
            <a:srgbClr val="FF0000"/>
          </a:solidFill>
        </p:grpSpPr>
        <p:sp>
          <p:nvSpPr>
            <p:cNvPr id="133" name="Rectangle 132"/>
            <p:cNvSpPr/>
            <p:nvPr/>
          </p:nvSpPr>
          <p:spPr>
            <a:xfrm>
              <a:off x="4038600" y="304800"/>
              <a:ext cx="609600" cy="533400"/>
            </a:xfrm>
            <a:prstGeom prst="rect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4" name="Rectangle 133"/>
            <p:cNvSpPr/>
            <p:nvPr/>
          </p:nvSpPr>
          <p:spPr>
            <a:xfrm>
              <a:off x="4648200" y="304800"/>
              <a:ext cx="609600" cy="5334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5" name="Rectangle 134"/>
            <p:cNvSpPr/>
            <p:nvPr/>
          </p:nvSpPr>
          <p:spPr>
            <a:xfrm>
              <a:off x="5257800" y="304800"/>
              <a:ext cx="609600" cy="5334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6" name="Rectangle 135"/>
            <p:cNvSpPr/>
            <p:nvPr/>
          </p:nvSpPr>
          <p:spPr>
            <a:xfrm>
              <a:off x="5867400" y="304800"/>
              <a:ext cx="609600" cy="5334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7" name="Rectangle 136"/>
            <p:cNvSpPr/>
            <p:nvPr/>
          </p:nvSpPr>
          <p:spPr>
            <a:xfrm>
              <a:off x="6477000" y="304800"/>
              <a:ext cx="609600" cy="5334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8" name="TextBox 137"/>
          <p:cNvSpPr txBox="1"/>
          <p:nvPr/>
        </p:nvSpPr>
        <p:spPr>
          <a:xfrm>
            <a:off x="5486400" y="4419600"/>
            <a:ext cx="875561" cy="584775"/>
          </a:xfrm>
          <a:prstGeom prst="rect">
            <a:avLst/>
          </a:prstGeom>
          <a:solidFill>
            <a:srgbClr val="7030A0"/>
          </a:solidFill>
        </p:spPr>
        <p:txBody>
          <a:bodyPr wrap="none" rtlCol="0">
            <a:spAutoFit/>
          </a:bodyPr>
          <a:lstStyle/>
          <a:p>
            <a:r>
              <a:rPr lang="bn-BD" sz="32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দল ঘ</a:t>
            </a:r>
            <a:endParaRPr lang="en-US" sz="32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9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4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70" decel="100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770" decel="100000"/>
                                        <p:tgtEl>
                                          <p:spTgt spid="9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9" dur="77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1" dur="77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3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70" decel="100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770" decel="100000"/>
                                        <p:tgtEl>
                                          <p:spTgt spid="9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8" dur="77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0" dur="77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2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70" decel="100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770" decel="100000"/>
                                        <p:tgtEl>
                                          <p:spTgt spid="61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7" dur="77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9" dur="77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41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770" decel="1000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4" dur="770" decel="100000"/>
                                        <p:tgtEl>
                                          <p:spTgt spid="12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6" dur="77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8" dur="77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50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770" decel="100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3" dur="770" decel="100000"/>
                                        <p:tgtEl>
                                          <p:spTgt spid="11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5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55" dur="77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5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7" dur="77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5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59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770" decel="1000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2" dur="770" decel="100000"/>
                                        <p:tgtEl>
                                          <p:spTgt spid="11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6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64" dur="77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6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66" dur="77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6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68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770" decel="100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1" dur="770" decel="100000"/>
                                        <p:tgtEl>
                                          <p:spTgt spid="11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7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73" dur="77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7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75" dur="77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7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77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770" decel="100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0" dur="770" decel="100000"/>
                                        <p:tgtEl>
                                          <p:spTgt spid="10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8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82" dur="77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8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84" dur="77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8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6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770" decel="100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9" dur="770" decel="100000"/>
                                        <p:tgtEl>
                                          <p:spTgt spid="10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91" dur="77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9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93" dur="77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9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95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770" decel="1000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8" dur="770" decel="100000"/>
                                        <p:tgtEl>
                                          <p:spTgt spid="13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0" dur="77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0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02" dur="77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0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04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770" decel="1000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7" dur="770" decel="100000"/>
                                        <p:tgtEl>
                                          <p:spTgt spid="12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0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9" dur="77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11" dur="77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1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13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770" decel="1000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6" dur="770" decel="100000"/>
                                        <p:tgtEl>
                                          <p:spTgt spid="13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1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18" dur="77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0" dur="77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2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" grpId="0"/>
      <p:bldP spid="99" grpId="0" animBg="1"/>
      <p:bldP spid="112" grpId="0" animBg="1"/>
      <p:bldP spid="125" grpId="0" animBg="1"/>
      <p:bldP spid="13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TextBox 68"/>
          <p:cNvSpPr txBox="1"/>
          <p:nvPr/>
        </p:nvSpPr>
        <p:spPr>
          <a:xfrm>
            <a:off x="304800" y="228600"/>
            <a:ext cx="38507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ভগ্নাংশ গুলো বিয়োগ করঃ</a:t>
            </a:r>
            <a:endParaRPr lang="en-US" sz="36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1219200" y="1295400"/>
            <a:ext cx="34496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2800" dirty="0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২</a:t>
            </a:r>
            <a:endParaRPr lang="en-US" sz="2800" dirty="0">
              <a:solidFill>
                <a:srgbClr val="FF00FF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1" name="TextBox 3"/>
          <p:cNvSpPr txBox="1"/>
          <p:nvPr/>
        </p:nvSpPr>
        <p:spPr>
          <a:xfrm>
            <a:off x="1219200" y="1676400"/>
            <a:ext cx="3706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8</a:t>
            </a:r>
            <a:endParaRPr lang="en-US" sz="2800" dirty="0">
              <a:solidFill>
                <a:srgbClr val="FF00FF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72" name="Straight Connector 5"/>
          <p:cNvCxnSpPr/>
          <p:nvPr/>
        </p:nvCxnSpPr>
        <p:spPr>
          <a:xfrm>
            <a:off x="1066800" y="1752600"/>
            <a:ext cx="685800" cy="0"/>
          </a:xfrm>
          <a:prstGeom prst="line">
            <a:avLst/>
          </a:prstGeom>
          <a:ln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TextBox 72"/>
          <p:cNvSpPr txBox="1"/>
          <p:nvPr/>
        </p:nvSpPr>
        <p:spPr>
          <a:xfrm>
            <a:off x="1828800" y="1524000"/>
            <a:ext cx="2904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-</a:t>
            </a:r>
            <a:endParaRPr lang="en-US" sz="2800" dirty="0">
              <a:solidFill>
                <a:srgbClr val="FF00FF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2209800" y="1295400"/>
            <a:ext cx="32733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2800" dirty="0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১</a:t>
            </a:r>
            <a:endParaRPr lang="en-US" sz="2800" dirty="0">
              <a:solidFill>
                <a:srgbClr val="FF00FF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2209800" y="1676400"/>
            <a:ext cx="3706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8</a:t>
            </a:r>
            <a:endParaRPr lang="en-US" sz="2800" dirty="0">
              <a:solidFill>
                <a:srgbClr val="FF00FF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76" name="Straight Connector 75"/>
          <p:cNvCxnSpPr/>
          <p:nvPr/>
        </p:nvCxnSpPr>
        <p:spPr>
          <a:xfrm>
            <a:off x="2057400" y="1752600"/>
            <a:ext cx="685800" cy="0"/>
          </a:xfrm>
          <a:prstGeom prst="line">
            <a:avLst/>
          </a:prstGeom>
          <a:ln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TextBox 76"/>
          <p:cNvSpPr txBox="1"/>
          <p:nvPr/>
        </p:nvSpPr>
        <p:spPr>
          <a:xfrm>
            <a:off x="2819400" y="1524000"/>
            <a:ext cx="108876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= </a:t>
            </a:r>
            <a:r>
              <a:rPr lang="bn-BD" sz="2800" dirty="0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কত?</a:t>
            </a:r>
            <a:endParaRPr lang="en-US" sz="2800" dirty="0">
              <a:solidFill>
                <a:srgbClr val="FF00FF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457200" y="1447800"/>
            <a:ext cx="4395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2800" dirty="0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১।</a:t>
            </a:r>
            <a:endParaRPr lang="en-US" sz="2800" dirty="0">
              <a:solidFill>
                <a:srgbClr val="FF00FF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1219200" y="2590800"/>
            <a:ext cx="34496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2800" dirty="0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৪</a:t>
            </a:r>
            <a:endParaRPr lang="en-US" sz="2800" dirty="0">
              <a:solidFill>
                <a:srgbClr val="FF00FF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0" name="TextBox 3"/>
          <p:cNvSpPr txBox="1"/>
          <p:nvPr/>
        </p:nvSpPr>
        <p:spPr>
          <a:xfrm>
            <a:off x="1219200" y="2971800"/>
            <a:ext cx="3369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2800" dirty="0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৭</a:t>
            </a:r>
            <a:endParaRPr lang="en-US" sz="2800" dirty="0">
              <a:solidFill>
                <a:srgbClr val="FF00FF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81" name="Straight Connector 5"/>
          <p:cNvCxnSpPr/>
          <p:nvPr/>
        </p:nvCxnSpPr>
        <p:spPr>
          <a:xfrm>
            <a:off x="1066800" y="3048000"/>
            <a:ext cx="685800" cy="0"/>
          </a:xfrm>
          <a:prstGeom prst="line">
            <a:avLst/>
          </a:prstGeom>
          <a:ln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TextBox 81"/>
          <p:cNvSpPr txBox="1"/>
          <p:nvPr/>
        </p:nvSpPr>
        <p:spPr>
          <a:xfrm>
            <a:off x="1828800" y="2819400"/>
            <a:ext cx="2904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-</a:t>
            </a:r>
            <a:endParaRPr lang="en-US" sz="2800" dirty="0">
              <a:solidFill>
                <a:srgbClr val="FF00FF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2209800" y="2590800"/>
            <a:ext cx="3770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2800" dirty="0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৩</a:t>
            </a:r>
            <a:endParaRPr lang="en-US" sz="2800" dirty="0">
              <a:solidFill>
                <a:srgbClr val="FF00FF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2209800" y="2971800"/>
            <a:ext cx="3369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2800" dirty="0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৭</a:t>
            </a:r>
            <a:endParaRPr lang="en-US" sz="2800" dirty="0">
              <a:solidFill>
                <a:srgbClr val="FF00FF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85" name="Straight Connector 84"/>
          <p:cNvCxnSpPr/>
          <p:nvPr/>
        </p:nvCxnSpPr>
        <p:spPr>
          <a:xfrm>
            <a:off x="2057400" y="3048000"/>
            <a:ext cx="685800" cy="0"/>
          </a:xfrm>
          <a:prstGeom prst="line">
            <a:avLst/>
          </a:prstGeom>
          <a:ln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TextBox 85"/>
          <p:cNvSpPr txBox="1"/>
          <p:nvPr/>
        </p:nvSpPr>
        <p:spPr>
          <a:xfrm>
            <a:off x="2819400" y="2819400"/>
            <a:ext cx="108876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= </a:t>
            </a:r>
            <a:r>
              <a:rPr lang="bn-BD" sz="2800" dirty="0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কত?</a:t>
            </a:r>
            <a:endParaRPr lang="en-US" sz="2800" dirty="0">
              <a:solidFill>
                <a:srgbClr val="FF00FF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457200" y="2743200"/>
            <a:ext cx="4571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2800" dirty="0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২।</a:t>
            </a:r>
            <a:endParaRPr lang="en-US" sz="2800" dirty="0">
              <a:solidFill>
                <a:srgbClr val="FF00FF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1066800" y="4038600"/>
            <a:ext cx="3722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2800" dirty="0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৬</a:t>
            </a:r>
            <a:endParaRPr lang="en-US" sz="2800" dirty="0">
              <a:solidFill>
                <a:srgbClr val="FF00FF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9" name="TextBox 3"/>
          <p:cNvSpPr txBox="1"/>
          <p:nvPr/>
        </p:nvSpPr>
        <p:spPr>
          <a:xfrm>
            <a:off x="1066800" y="4419600"/>
            <a:ext cx="3497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2800" dirty="0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৯</a:t>
            </a:r>
            <a:endParaRPr lang="en-US" sz="2800" dirty="0">
              <a:solidFill>
                <a:srgbClr val="FF00FF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90" name="Straight Connector 5"/>
          <p:cNvCxnSpPr/>
          <p:nvPr/>
        </p:nvCxnSpPr>
        <p:spPr>
          <a:xfrm>
            <a:off x="914400" y="4495800"/>
            <a:ext cx="685800" cy="0"/>
          </a:xfrm>
          <a:prstGeom prst="line">
            <a:avLst/>
          </a:prstGeom>
          <a:ln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TextBox 90"/>
          <p:cNvSpPr txBox="1"/>
          <p:nvPr/>
        </p:nvSpPr>
        <p:spPr>
          <a:xfrm>
            <a:off x="1676400" y="4267200"/>
            <a:ext cx="2904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-</a:t>
            </a:r>
            <a:endParaRPr lang="en-US" sz="2800" dirty="0">
              <a:solidFill>
                <a:srgbClr val="FF00FF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2057400" y="4038600"/>
            <a:ext cx="34496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2800" dirty="0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২</a:t>
            </a:r>
            <a:endParaRPr lang="en-US" sz="2800" dirty="0">
              <a:solidFill>
                <a:srgbClr val="FF00FF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2057400" y="4419600"/>
            <a:ext cx="3497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2800" dirty="0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৯</a:t>
            </a:r>
            <a:endParaRPr lang="en-US" sz="2800" dirty="0">
              <a:solidFill>
                <a:srgbClr val="FF00FF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94" name="Straight Connector 93"/>
          <p:cNvCxnSpPr/>
          <p:nvPr/>
        </p:nvCxnSpPr>
        <p:spPr>
          <a:xfrm>
            <a:off x="1905000" y="4495800"/>
            <a:ext cx="685800" cy="0"/>
          </a:xfrm>
          <a:prstGeom prst="line">
            <a:avLst/>
          </a:prstGeom>
          <a:ln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TextBox 94"/>
          <p:cNvSpPr txBox="1"/>
          <p:nvPr/>
        </p:nvSpPr>
        <p:spPr>
          <a:xfrm>
            <a:off x="2667000" y="4267200"/>
            <a:ext cx="108876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= </a:t>
            </a:r>
            <a:r>
              <a:rPr lang="bn-BD" sz="2800" dirty="0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কত?</a:t>
            </a:r>
            <a:endParaRPr lang="en-US" sz="2800" dirty="0">
              <a:solidFill>
                <a:srgbClr val="FF00FF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304800" y="4191000"/>
            <a:ext cx="4892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2800" dirty="0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৩।</a:t>
            </a:r>
            <a:endParaRPr lang="en-US" sz="2800" dirty="0">
              <a:solidFill>
                <a:srgbClr val="FF00FF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/>
      <p:bldP spid="70" grpId="0"/>
      <p:bldP spid="71" grpId="0"/>
      <p:bldP spid="73" grpId="0"/>
      <p:bldP spid="74" grpId="0"/>
      <p:bldP spid="75" grpId="0"/>
      <p:bldP spid="77" grpId="0"/>
      <p:bldP spid="78" grpId="0"/>
      <p:bldP spid="79" grpId="0"/>
      <p:bldP spid="80" grpId="0"/>
      <p:bldP spid="82" grpId="0"/>
      <p:bldP spid="83" grpId="0"/>
      <p:bldP spid="84" grpId="0"/>
      <p:bldP spid="86" grpId="0"/>
      <p:bldP spid="87" grpId="0"/>
      <p:bldP spid="88" grpId="0"/>
      <p:bldP spid="89" grpId="0"/>
      <p:bldP spid="91" grpId="0"/>
      <p:bldP spid="92" grpId="0"/>
      <p:bldP spid="93" grpId="0"/>
      <p:bldP spid="95" grpId="0"/>
      <p:bldP spid="9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381000"/>
            <a:ext cx="8260595" cy="17235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66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বাড়ীর কাজঃ</a:t>
            </a:r>
          </a:p>
          <a:p>
            <a:r>
              <a:rPr lang="bn-BD" sz="40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* পাঠ্য বইয়ের ৮১ পৃষ্ঠার ৯ নং অঙ্ক বাড়ীতে করবে।</a:t>
            </a:r>
            <a:endParaRPr lang="en-US" sz="40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" descr="double-petalled-tuberose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600200"/>
              <a:ext cx="9144000" cy="5257800"/>
            </a:xfrm>
            <a:prstGeom prst="rect">
              <a:avLst/>
            </a:prstGeom>
          </p:spPr>
        </p:pic>
        <p:grpSp>
          <p:nvGrpSpPr>
            <p:cNvPr id="6" name="Group 5"/>
            <p:cNvGrpSpPr/>
            <p:nvPr/>
          </p:nvGrpSpPr>
          <p:grpSpPr>
            <a:xfrm>
              <a:off x="2743200" y="0"/>
              <a:ext cx="2667000" cy="1600200"/>
              <a:chOff x="2743200" y="0"/>
              <a:chExt cx="2667000" cy="1600200"/>
            </a:xfrm>
          </p:grpSpPr>
          <p:sp>
            <p:nvSpPr>
              <p:cNvPr id="4" name="Horizontal Scroll 3"/>
              <p:cNvSpPr/>
              <p:nvPr/>
            </p:nvSpPr>
            <p:spPr>
              <a:xfrm>
                <a:off x="2743200" y="0"/>
                <a:ext cx="2667000" cy="1600200"/>
              </a:xfrm>
              <a:prstGeom prst="horizontalScroll">
                <a:avLst/>
              </a:prstGeom>
              <a:solidFill>
                <a:schemeClr val="bg1"/>
              </a:solidFill>
              <a:ln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bn-BD" dirty="0" smtClean="0">
                    <a:latin typeface="NikoshBAN" pitchFamily="2" charset="0"/>
                    <a:cs typeface="NikoshBAN" pitchFamily="2" charset="0"/>
                  </a:rPr>
                  <a:t>সসসস</a:t>
                </a:r>
                <a:endParaRPr lang="en-US" dirty="0">
                  <a:latin typeface="NikoshBAN" pitchFamily="2" charset="0"/>
                  <a:cs typeface="NikoshBAN" pitchFamily="2" charset="0"/>
                </a:endParaRPr>
              </a:p>
            </p:txBody>
          </p:sp>
          <p:sp>
            <p:nvSpPr>
              <p:cNvPr id="5" name="TextBox 4"/>
              <p:cNvSpPr txBox="1"/>
              <p:nvPr/>
            </p:nvSpPr>
            <p:spPr>
              <a:xfrm>
                <a:off x="3048000" y="228600"/>
                <a:ext cx="2266967" cy="1200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bn-BD" sz="7200" dirty="0" smtClean="0">
                    <a:solidFill>
                      <a:srgbClr val="00B050"/>
                    </a:solidFill>
                    <a:latin typeface="NikoshBAN" pitchFamily="2" charset="0"/>
                    <a:cs typeface="NikoshBAN" pitchFamily="2" charset="0"/>
                  </a:rPr>
                  <a:t>ধন্যবাদ</a:t>
                </a:r>
                <a:endParaRPr lang="en-US" sz="7200" dirty="0">
                  <a:solidFill>
                    <a:srgbClr val="00B050"/>
                  </a:solidFill>
                  <a:latin typeface="NikoshBAN" pitchFamily="2" charset="0"/>
                  <a:cs typeface="NikoshBAN" pitchFamily="2" charset="0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236</TotalTime>
  <Words>291</Words>
  <Application>Microsoft Office PowerPoint</Application>
  <PresentationFormat>On-screen Show (4:3)</PresentationFormat>
  <Paragraphs>118</Paragraphs>
  <Slides>10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2" baseType="lpstr">
      <vt:lpstr>Office Theme</vt:lpstr>
      <vt:lpstr>Package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/>
  <cp:lastModifiedBy>RIPON</cp:lastModifiedBy>
  <cp:revision>59</cp:revision>
  <dcterms:created xsi:type="dcterms:W3CDTF">2006-08-16T00:00:00Z</dcterms:created>
  <dcterms:modified xsi:type="dcterms:W3CDTF">2013-10-07T00:09:03Z</dcterms:modified>
</cp:coreProperties>
</file>